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9" r:id="rId2"/>
    <p:sldId id="321" r:id="rId3"/>
    <p:sldId id="368" r:id="rId4"/>
    <p:sldId id="346" r:id="rId5"/>
    <p:sldId id="347" r:id="rId6"/>
    <p:sldId id="348" r:id="rId7"/>
    <p:sldId id="349" r:id="rId8"/>
    <p:sldId id="350" r:id="rId9"/>
    <p:sldId id="351" r:id="rId10"/>
    <p:sldId id="352" r:id="rId11"/>
    <p:sldId id="353" r:id="rId12"/>
    <p:sldId id="296" r:id="rId13"/>
    <p:sldId id="297" r:id="rId14"/>
    <p:sldId id="300" r:id="rId15"/>
    <p:sldId id="299" r:id="rId16"/>
    <p:sldId id="379" r:id="rId17"/>
    <p:sldId id="289" r:id="rId18"/>
    <p:sldId id="307" r:id="rId19"/>
    <p:sldId id="325" r:id="rId20"/>
    <p:sldId id="358" r:id="rId21"/>
    <p:sldId id="360" r:id="rId22"/>
    <p:sldId id="361" r:id="rId23"/>
    <p:sldId id="362" r:id="rId24"/>
    <p:sldId id="363" r:id="rId25"/>
    <p:sldId id="364" r:id="rId26"/>
    <p:sldId id="382" r:id="rId27"/>
    <p:sldId id="366" r:id="rId28"/>
    <p:sldId id="367" r:id="rId29"/>
    <p:sldId id="304" r:id="rId30"/>
    <p:sldId id="323" r:id="rId31"/>
    <p:sldId id="286" r:id="rId32"/>
    <p:sldId id="380" r:id="rId33"/>
    <p:sldId id="370" r:id="rId34"/>
    <p:sldId id="371" r:id="rId35"/>
    <p:sldId id="374" r:id="rId36"/>
    <p:sldId id="375" r:id="rId37"/>
    <p:sldId id="295" r:id="rId38"/>
    <p:sldId id="372" r:id="rId39"/>
    <p:sldId id="332" r:id="rId40"/>
    <p:sldId id="333" r:id="rId41"/>
    <p:sldId id="334" r:id="rId42"/>
    <p:sldId id="335" r:id="rId43"/>
    <p:sldId id="336" r:id="rId44"/>
    <p:sldId id="337" r:id="rId45"/>
    <p:sldId id="377" r:id="rId46"/>
    <p:sldId id="378" r:id="rId47"/>
    <p:sldId id="338" r:id="rId48"/>
    <p:sldId id="339" r:id="rId49"/>
    <p:sldId id="340" r:id="rId50"/>
    <p:sldId id="341" r:id="rId51"/>
    <p:sldId id="342" r:id="rId52"/>
    <p:sldId id="343" r:id="rId53"/>
    <p:sldId id="345" r:id="rId54"/>
    <p:sldId id="355" r:id="rId55"/>
    <p:sldId id="356" r:id="rId56"/>
    <p:sldId id="274" r:id="rId57"/>
  </p:sldIdLst>
  <p:sldSz cx="9144000" cy="6858000" type="screen4x3"/>
  <p:notesSz cx="6735763" cy="9866313"/>
  <p:custDataLst>
    <p:tags r:id="rId60"/>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00FF00"/>
    <a:srgbClr val="CC0000"/>
    <a:srgbClr val="99FF66"/>
    <a:srgbClr val="4D4D4D"/>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7" autoAdjust="0"/>
  </p:normalViewPr>
  <p:slideViewPr>
    <p:cSldViewPr>
      <p:cViewPr varScale="1">
        <p:scale>
          <a:sx n="101" d="100"/>
          <a:sy n="101" d="100"/>
        </p:scale>
        <p:origin x="2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74" d="100"/>
          <a:sy n="74" d="100"/>
        </p:scale>
        <p:origin x="-2190" y="-108"/>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1" y="0"/>
            <a:ext cx="2919031" cy="492780"/>
          </a:xfrm>
          <a:prstGeom prst="rect">
            <a:avLst/>
          </a:prstGeom>
          <a:noFill/>
          <a:ln>
            <a:noFill/>
          </a:ln>
          <a:effectLst/>
          <a:extLst/>
        </p:spPr>
        <p:txBody>
          <a:bodyPr vert="horz" wrap="square" lIns="90751" tIns="45376" rIns="90751" bIns="45376" numCol="1" anchor="t" anchorCtr="0" compatLnSpc="1">
            <a:prstTxWarp prst="textNoShape">
              <a:avLst/>
            </a:prstTxWarp>
          </a:bodyPr>
          <a:lstStyle>
            <a:lvl1pPr defTabSz="907649">
              <a:defRPr sz="1100">
                <a:cs typeface="Arial" charset="0"/>
              </a:defRPr>
            </a:lvl1pPr>
          </a:lstStyle>
          <a:p>
            <a:pPr>
              <a:defRPr/>
            </a:pPr>
            <a:endParaRPr lang="el-GR"/>
          </a:p>
        </p:txBody>
      </p:sp>
      <p:sp>
        <p:nvSpPr>
          <p:cNvPr id="52227" name="Rectangle 3"/>
          <p:cNvSpPr>
            <a:spLocks noGrp="1" noChangeArrowheads="1"/>
          </p:cNvSpPr>
          <p:nvPr>
            <p:ph type="dt" sz="quarter" idx="1"/>
          </p:nvPr>
        </p:nvSpPr>
        <p:spPr bwMode="auto">
          <a:xfrm>
            <a:off x="3815227" y="0"/>
            <a:ext cx="2919031" cy="492780"/>
          </a:xfrm>
          <a:prstGeom prst="rect">
            <a:avLst/>
          </a:prstGeom>
          <a:noFill/>
          <a:ln>
            <a:noFill/>
          </a:ln>
          <a:effectLst/>
          <a:extLst/>
        </p:spPr>
        <p:txBody>
          <a:bodyPr vert="horz" wrap="square" lIns="90751" tIns="45376" rIns="90751" bIns="45376" numCol="1" anchor="t" anchorCtr="0" compatLnSpc="1">
            <a:prstTxWarp prst="textNoShape">
              <a:avLst/>
            </a:prstTxWarp>
          </a:bodyPr>
          <a:lstStyle>
            <a:lvl1pPr algn="r" defTabSz="907649">
              <a:defRPr sz="1100">
                <a:cs typeface="Arial" charset="0"/>
              </a:defRPr>
            </a:lvl1pPr>
          </a:lstStyle>
          <a:p>
            <a:pPr>
              <a:defRPr/>
            </a:pPr>
            <a:endParaRPr lang="el-GR"/>
          </a:p>
        </p:txBody>
      </p:sp>
      <p:sp>
        <p:nvSpPr>
          <p:cNvPr id="52228" name="Rectangle 4"/>
          <p:cNvSpPr>
            <a:spLocks noGrp="1" noChangeArrowheads="1"/>
          </p:cNvSpPr>
          <p:nvPr>
            <p:ph type="ftr" sz="quarter" idx="2"/>
          </p:nvPr>
        </p:nvSpPr>
        <p:spPr bwMode="auto">
          <a:xfrm>
            <a:off x="1" y="9372003"/>
            <a:ext cx="2919031" cy="492780"/>
          </a:xfrm>
          <a:prstGeom prst="rect">
            <a:avLst/>
          </a:prstGeom>
          <a:noFill/>
          <a:ln>
            <a:noFill/>
          </a:ln>
          <a:effectLst/>
          <a:extLst/>
        </p:spPr>
        <p:txBody>
          <a:bodyPr vert="horz" wrap="square" lIns="90751" tIns="45376" rIns="90751" bIns="45376" numCol="1" anchor="b" anchorCtr="0" compatLnSpc="1">
            <a:prstTxWarp prst="textNoShape">
              <a:avLst/>
            </a:prstTxWarp>
          </a:bodyPr>
          <a:lstStyle>
            <a:lvl1pPr defTabSz="907649">
              <a:defRPr sz="1100">
                <a:cs typeface="Arial" charset="0"/>
              </a:defRPr>
            </a:lvl1pPr>
          </a:lstStyle>
          <a:p>
            <a:pPr>
              <a:defRPr/>
            </a:pPr>
            <a:endParaRPr lang="el-GR"/>
          </a:p>
        </p:txBody>
      </p:sp>
      <p:sp>
        <p:nvSpPr>
          <p:cNvPr id="52229" name="Rectangle 5"/>
          <p:cNvSpPr>
            <a:spLocks noGrp="1" noChangeArrowheads="1"/>
          </p:cNvSpPr>
          <p:nvPr>
            <p:ph type="sldNum" sz="quarter" idx="3"/>
          </p:nvPr>
        </p:nvSpPr>
        <p:spPr bwMode="auto">
          <a:xfrm>
            <a:off x="3815227" y="9372003"/>
            <a:ext cx="2919031" cy="492780"/>
          </a:xfrm>
          <a:prstGeom prst="rect">
            <a:avLst/>
          </a:prstGeom>
          <a:noFill/>
          <a:ln>
            <a:noFill/>
          </a:ln>
          <a:effectLst/>
          <a:extLst/>
        </p:spPr>
        <p:txBody>
          <a:bodyPr vert="horz" wrap="square" lIns="90751" tIns="45376" rIns="90751" bIns="45376" numCol="1" anchor="b" anchorCtr="0" compatLnSpc="1">
            <a:prstTxWarp prst="textNoShape">
              <a:avLst/>
            </a:prstTxWarp>
          </a:bodyPr>
          <a:lstStyle>
            <a:lvl1pPr algn="r" defTabSz="907649">
              <a:defRPr sz="1100">
                <a:cs typeface="Arial" charset="0"/>
              </a:defRPr>
            </a:lvl1pPr>
          </a:lstStyle>
          <a:p>
            <a:pPr>
              <a:defRPr/>
            </a:pPr>
            <a:fld id="{23E5938D-1D0B-462D-90C0-45EC970EB335}" type="slidenum">
              <a:rPr lang="el-GR"/>
              <a:pPr>
                <a:defRPr/>
              </a:pPr>
              <a:t>‹#›</a:t>
            </a:fld>
            <a:endParaRPr lang="el-GR"/>
          </a:p>
        </p:txBody>
      </p:sp>
    </p:spTree>
    <p:extLst>
      <p:ext uri="{BB962C8B-B14F-4D97-AF65-F5344CB8AC3E}">
        <p14:creationId xmlns:p14="http://schemas.microsoft.com/office/powerpoint/2010/main" val="3918969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bwMode="auto">
          <a:xfrm>
            <a:off x="1" y="0"/>
            <a:ext cx="2919031" cy="492780"/>
          </a:xfrm>
          <a:prstGeom prst="rect">
            <a:avLst/>
          </a:prstGeom>
          <a:noFill/>
          <a:ln>
            <a:noFill/>
          </a:ln>
          <a:effectLst/>
          <a:extLst/>
        </p:spPr>
        <p:txBody>
          <a:bodyPr vert="horz" wrap="square" lIns="87572" tIns="43786" rIns="87572" bIns="43786" numCol="1" anchor="t" anchorCtr="0" compatLnSpc="1">
            <a:prstTxWarp prst="textNoShape">
              <a:avLst/>
            </a:prstTxWarp>
          </a:bodyPr>
          <a:lstStyle>
            <a:lvl1pPr>
              <a:defRPr sz="1100">
                <a:cs typeface="Arial" charset="0"/>
              </a:defRPr>
            </a:lvl1pPr>
          </a:lstStyle>
          <a:p>
            <a:pPr>
              <a:defRPr/>
            </a:pPr>
            <a:endParaRPr lang="el-GR"/>
          </a:p>
        </p:txBody>
      </p:sp>
      <p:sp>
        <p:nvSpPr>
          <p:cNvPr id="118787" name="Rectangle 3"/>
          <p:cNvSpPr>
            <a:spLocks noGrp="1" noChangeArrowheads="1"/>
          </p:cNvSpPr>
          <p:nvPr>
            <p:ph type="dt" idx="1"/>
          </p:nvPr>
        </p:nvSpPr>
        <p:spPr bwMode="auto">
          <a:xfrm>
            <a:off x="3815227" y="0"/>
            <a:ext cx="2919031" cy="492780"/>
          </a:xfrm>
          <a:prstGeom prst="rect">
            <a:avLst/>
          </a:prstGeom>
          <a:noFill/>
          <a:ln>
            <a:noFill/>
          </a:ln>
          <a:effectLst/>
          <a:extLst/>
        </p:spPr>
        <p:txBody>
          <a:bodyPr vert="horz" wrap="square" lIns="87572" tIns="43786" rIns="87572" bIns="43786" numCol="1" anchor="t" anchorCtr="0" compatLnSpc="1">
            <a:prstTxWarp prst="textNoShape">
              <a:avLst/>
            </a:prstTxWarp>
          </a:bodyPr>
          <a:lstStyle>
            <a:lvl1pPr algn="r">
              <a:defRPr sz="1100">
                <a:cs typeface="Arial" charset="0"/>
              </a:defRPr>
            </a:lvl1pPr>
          </a:lstStyle>
          <a:p>
            <a:pPr>
              <a:defRPr/>
            </a:pPr>
            <a:endParaRPr lang="el-GR"/>
          </a:p>
        </p:txBody>
      </p:sp>
      <p:sp>
        <p:nvSpPr>
          <p:cNvPr id="20484" name="Rectangle 4"/>
          <p:cNvSpPr>
            <a:spLocks noGrp="1" noRot="1" noChangeAspect="1" noChangeArrowheads="1" noTextEdit="1"/>
          </p:cNvSpPr>
          <p:nvPr>
            <p:ph type="sldImg" idx="2"/>
          </p:nvPr>
        </p:nvSpPr>
        <p:spPr bwMode="auto">
          <a:xfrm>
            <a:off x="903288" y="741363"/>
            <a:ext cx="4929187" cy="3698875"/>
          </a:xfrm>
          <a:prstGeom prst="rect">
            <a:avLst/>
          </a:prstGeom>
          <a:noFill/>
          <a:ln w="9525">
            <a:solidFill>
              <a:srgbClr val="000000"/>
            </a:solidFill>
            <a:miter lim="800000"/>
            <a:headEnd/>
            <a:tailEnd/>
          </a:ln>
        </p:spPr>
      </p:sp>
      <p:sp>
        <p:nvSpPr>
          <p:cNvPr id="118789" name="Rectangle 5"/>
          <p:cNvSpPr>
            <a:spLocks noGrp="1" noChangeArrowheads="1"/>
          </p:cNvSpPr>
          <p:nvPr>
            <p:ph type="body" sz="quarter" idx="3"/>
          </p:nvPr>
        </p:nvSpPr>
        <p:spPr bwMode="auto">
          <a:xfrm>
            <a:off x="673276" y="4686001"/>
            <a:ext cx="5389213" cy="4439612"/>
          </a:xfrm>
          <a:prstGeom prst="rect">
            <a:avLst/>
          </a:prstGeom>
          <a:noFill/>
          <a:ln>
            <a:noFill/>
          </a:ln>
          <a:effectLst/>
          <a:extLst/>
        </p:spPr>
        <p:txBody>
          <a:bodyPr vert="horz" wrap="square" lIns="87572" tIns="43786" rIns="87572" bIns="43786" numCol="1" anchor="t" anchorCtr="0" compatLnSpc="1">
            <a:prstTxWarp prst="textNoShape">
              <a:avLst/>
            </a:prstTxWarp>
          </a:bodyPr>
          <a:lstStyle/>
          <a:p>
            <a:pPr lvl="0"/>
            <a:r>
              <a:rPr lang="el-GR" noProof="0" smtClean="0"/>
              <a:t>Click to edit Master text styles</a:t>
            </a:r>
          </a:p>
          <a:p>
            <a:pPr lvl="1"/>
            <a:r>
              <a:rPr lang="el-GR" noProof="0" smtClean="0"/>
              <a:t>Second level</a:t>
            </a:r>
          </a:p>
          <a:p>
            <a:pPr lvl="2"/>
            <a:r>
              <a:rPr lang="el-GR" noProof="0" smtClean="0"/>
              <a:t>Third level</a:t>
            </a:r>
          </a:p>
          <a:p>
            <a:pPr lvl="3"/>
            <a:r>
              <a:rPr lang="el-GR" noProof="0" smtClean="0"/>
              <a:t>Fourth level</a:t>
            </a:r>
          </a:p>
          <a:p>
            <a:pPr lvl="4"/>
            <a:r>
              <a:rPr lang="el-GR" noProof="0" smtClean="0"/>
              <a:t>Fifth level</a:t>
            </a:r>
          </a:p>
        </p:txBody>
      </p:sp>
      <p:sp>
        <p:nvSpPr>
          <p:cNvPr id="118790" name="Rectangle 6"/>
          <p:cNvSpPr>
            <a:spLocks noGrp="1" noChangeArrowheads="1"/>
          </p:cNvSpPr>
          <p:nvPr>
            <p:ph type="ftr" sz="quarter" idx="4"/>
          </p:nvPr>
        </p:nvSpPr>
        <p:spPr bwMode="auto">
          <a:xfrm>
            <a:off x="1" y="9372003"/>
            <a:ext cx="2919031" cy="492780"/>
          </a:xfrm>
          <a:prstGeom prst="rect">
            <a:avLst/>
          </a:prstGeom>
          <a:noFill/>
          <a:ln>
            <a:noFill/>
          </a:ln>
          <a:effectLst/>
          <a:extLst/>
        </p:spPr>
        <p:txBody>
          <a:bodyPr vert="horz" wrap="square" lIns="87572" tIns="43786" rIns="87572" bIns="43786" numCol="1" anchor="b" anchorCtr="0" compatLnSpc="1">
            <a:prstTxWarp prst="textNoShape">
              <a:avLst/>
            </a:prstTxWarp>
          </a:bodyPr>
          <a:lstStyle>
            <a:lvl1pPr>
              <a:defRPr sz="1100">
                <a:cs typeface="Arial" charset="0"/>
              </a:defRPr>
            </a:lvl1pPr>
          </a:lstStyle>
          <a:p>
            <a:pPr>
              <a:defRPr/>
            </a:pPr>
            <a:endParaRPr lang="el-GR"/>
          </a:p>
        </p:txBody>
      </p:sp>
      <p:sp>
        <p:nvSpPr>
          <p:cNvPr id="118791" name="Rectangle 7"/>
          <p:cNvSpPr>
            <a:spLocks noGrp="1" noChangeArrowheads="1"/>
          </p:cNvSpPr>
          <p:nvPr>
            <p:ph type="sldNum" sz="quarter" idx="5"/>
          </p:nvPr>
        </p:nvSpPr>
        <p:spPr bwMode="auto">
          <a:xfrm>
            <a:off x="3815227" y="9372003"/>
            <a:ext cx="2919031" cy="492780"/>
          </a:xfrm>
          <a:prstGeom prst="rect">
            <a:avLst/>
          </a:prstGeom>
          <a:noFill/>
          <a:ln>
            <a:noFill/>
          </a:ln>
          <a:effectLst/>
          <a:extLst/>
        </p:spPr>
        <p:txBody>
          <a:bodyPr vert="horz" wrap="square" lIns="87572" tIns="43786" rIns="87572" bIns="43786" numCol="1" anchor="b" anchorCtr="0" compatLnSpc="1">
            <a:prstTxWarp prst="textNoShape">
              <a:avLst/>
            </a:prstTxWarp>
          </a:bodyPr>
          <a:lstStyle>
            <a:lvl1pPr algn="r">
              <a:defRPr sz="1100">
                <a:cs typeface="Arial" charset="0"/>
              </a:defRPr>
            </a:lvl1pPr>
          </a:lstStyle>
          <a:p>
            <a:pPr>
              <a:defRPr/>
            </a:pPr>
            <a:fld id="{E12F9097-C7D8-4660-B8A3-62A7584C7093}" type="slidenum">
              <a:rPr lang="el-GR"/>
              <a:pPr>
                <a:defRPr/>
              </a:pPr>
              <a:t>‹#›</a:t>
            </a:fld>
            <a:endParaRPr lang="el-GR"/>
          </a:p>
        </p:txBody>
      </p:sp>
    </p:spTree>
    <p:extLst>
      <p:ext uri="{BB962C8B-B14F-4D97-AF65-F5344CB8AC3E}">
        <p14:creationId xmlns:p14="http://schemas.microsoft.com/office/powerpoint/2010/main" val="6815104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7AF5CB20-D125-4237-8074-43ED47E1D5B5}" type="slidenum">
              <a:rPr lang="el-GR" altLang="en-US" smtClean="0"/>
              <a:pPr>
                <a:defRPr/>
              </a:pPr>
              <a:t>32</a:t>
            </a:fld>
            <a:endParaRPr lang="el-GR" altLang="en-US"/>
          </a:p>
        </p:txBody>
      </p:sp>
    </p:spTree>
    <p:extLst>
      <p:ext uri="{BB962C8B-B14F-4D97-AF65-F5344CB8AC3E}">
        <p14:creationId xmlns:p14="http://schemas.microsoft.com/office/powerpoint/2010/main" val="2135124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l-GR" smtClean="0"/>
          </a:p>
        </p:txBody>
      </p:sp>
      <p:sp>
        <p:nvSpPr>
          <p:cNvPr id="389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Times New Roman" pitchFamily="18" charset="0"/>
                <a:cs typeface="Arial" charset="0"/>
              </a:defRPr>
            </a:lvl1pPr>
            <a:lvl2pPr marL="711523" indent="-273663">
              <a:defRPr sz="2300">
                <a:solidFill>
                  <a:schemeClr val="tx1"/>
                </a:solidFill>
                <a:latin typeface="Times New Roman" pitchFamily="18" charset="0"/>
                <a:cs typeface="Arial" charset="0"/>
              </a:defRPr>
            </a:lvl2pPr>
            <a:lvl3pPr marL="1094651" indent="-218930">
              <a:defRPr sz="2300">
                <a:solidFill>
                  <a:schemeClr val="tx1"/>
                </a:solidFill>
                <a:latin typeface="Times New Roman" pitchFamily="18" charset="0"/>
                <a:cs typeface="Arial" charset="0"/>
              </a:defRPr>
            </a:lvl3pPr>
            <a:lvl4pPr marL="1532512" indent="-218930">
              <a:defRPr sz="2300">
                <a:solidFill>
                  <a:schemeClr val="tx1"/>
                </a:solidFill>
                <a:latin typeface="Times New Roman" pitchFamily="18" charset="0"/>
                <a:cs typeface="Arial" charset="0"/>
              </a:defRPr>
            </a:lvl4pPr>
            <a:lvl5pPr marL="1970372" indent="-218930">
              <a:defRPr sz="2300">
                <a:solidFill>
                  <a:schemeClr val="tx1"/>
                </a:solidFill>
                <a:latin typeface="Times New Roman" pitchFamily="18" charset="0"/>
                <a:cs typeface="Arial" charset="0"/>
              </a:defRPr>
            </a:lvl5pPr>
            <a:lvl6pPr marL="2408232" indent="-218930" eaLnBrk="0" fontAlgn="base" hangingPunct="0">
              <a:spcBef>
                <a:spcPct val="0"/>
              </a:spcBef>
              <a:spcAft>
                <a:spcPct val="0"/>
              </a:spcAft>
              <a:defRPr sz="2300">
                <a:solidFill>
                  <a:schemeClr val="tx1"/>
                </a:solidFill>
                <a:latin typeface="Times New Roman" pitchFamily="18" charset="0"/>
                <a:cs typeface="Arial" charset="0"/>
              </a:defRPr>
            </a:lvl6pPr>
            <a:lvl7pPr marL="2846093" indent="-218930" eaLnBrk="0" fontAlgn="base" hangingPunct="0">
              <a:spcBef>
                <a:spcPct val="0"/>
              </a:spcBef>
              <a:spcAft>
                <a:spcPct val="0"/>
              </a:spcAft>
              <a:defRPr sz="2300">
                <a:solidFill>
                  <a:schemeClr val="tx1"/>
                </a:solidFill>
                <a:latin typeface="Times New Roman" pitchFamily="18" charset="0"/>
                <a:cs typeface="Arial" charset="0"/>
              </a:defRPr>
            </a:lvl7pPr>
            <a:lvl8pPr marL="3283953" indent="-218930" eaLnBrk="0" fontAlgn="base" hangingPunct="0">
              <a:spcBef>
                <a:spcPct val="0"/>
              </a:spcBef>
              <a:spcAft>
                <a:spcPct val="0"/>
              </a:spcAft>
              <a:defRPr sz="2300">
                <a:solidFill>
                  <a:schemeClr val="tx1"/>
                </a:solidFill>
                <a:latin typeface="Times New Roman" pitchFamily="18" charset="0"/>
                <a:cs typeface="Arial" charset="0"/>
              </a:defRPr>
            </a:lvl8pPr>
            <a:lvl9pPr marL="3721814" indent="-218930" eaLnBrk="0" fontAlgn="base" hangingPunct="0">
              <a:spcBef>
                <a:spcPct val="0"/>
              </a:spcBef>
              <a:spcAft>
                <a:spcPct val="0"/>
              </a:spcAft>
              <a:defRPr sz="2300">
                <a:solidFill>
                  <a:schemeClr val="tx1"/>
                </a:solidFill>
                <a:latin typeface="Times New Roman" pitchFamily="18" charset="0"/>
                <a:cs typeface="Arial" charset="0"/>
              </a:defRPr>
            </a:lvl9pPr>
          </a:lstStyle>
          <a:p>
            <a:fld id="{EACAC2ED-0E88-44AF-BC0A-2653CB3BB3DF}" type="slidenum">
              <a:rPr lang="he-IL" altLang="el-GR" sz="1100"/>
              <a:pPr/>
              <a:t>42</a:t>
            </a:fld>
            <a:endParaRPr lang="en-US" altLang="el-GR" sz="1100"/>
          </a:p>
        </p:txBody>
      </p:sp>
    </p:spTree>
    <p:extLst>
      <p:ext uri="{BB962C8B-B14F-4D97-AF65-F5344CB8AC3E}">
        <p14:creationId xmlns:p14="http://schemas.microsoft.com/office/powerpoint/2010/main" val="1899052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
        <p:nvSpPr>
          <p:cNvPr id="5427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Times New Roman" pitchFamily="18" charset="0"/>
                <a:cs typeface="Arial" charset="0"/>
              </a:defRPr>
            </a:lvl1pPr>
            <a:lvl2pPr marL="711523" indent="-273663">
              <a:defRPr sz="2300">
                <a:solidFill>
                  <a:schemeClr val="tx1"/>
                </a:solidFill>
                <a:latin typeface="Times New Roman" pitchFamily="18" charset="0"/>
                <a:cs typeface="Arial" charset="0"/>
              </a:defRPr>
            </a:lvl2pPr>
            <a:lvl3pPr marL="1094651" indent="-218930">
              <a:defRPr sz="2300">
                <a:solidFill>
                  <a:schemeClr val="tx1"/>
                </a:solidFill>
                <a:latin typeface="Times New Roman" pitchFamily="18" charset="0"/>
                <a:cs typeface="Arial" charset="0"/>
              </a:defRPr>
            </a:lvl3pPr>
            <a:lvl4pPr marL="1532512" indent="-218930">
              <a:defRPr sz="2300">
                <a:solidFill>
                  <a:schemeClr val="tx1"/>
                </a:solidFill>
                <a:latin typeface="Times New Roman" pitchFamily="18" charset="0"/>
                <a:cs typeface="Arial" charset="0"/>
              </a:defRPr>
            </a:lvl4pPr>
            <a:lvl5pPr marL="1970372" indent="-218930">
              <a:defRPr sz="2300">
                <a:solidFill>
                  <a:schemeClr val="tx1"/>
                </a:solidFill>
                <a:latin typeface="Times New Roman" pitchFamily="18" charset="0"/>
                <a:cs typeface="Arial" charset="0"/>
              </a:defRPr>
            </a:lvl5pPr>
            <a:lvl6pPr marL="2408232" indent="-218930" eaLnBrk="0" fontAlgn="base" hangingPunct="0">
              <a:spcBef>
                <a:spcPct val="0"/>
              </a:spcBef>
              <a:spcAft>
                <a:spcPct val="0"/>
              </a:spcAft>
              <a:defRPr sz="2300">
                <a:solidFill>
                  <a:schemeClr val="tx1"/>
                </a:solidFill>
                <a:latin typeface="Times New Roman" pitchFamily="18" charset="0"/>
                <a:cs typeface="Arial" charset="0"/>
              </a:defRPr>
            </a:lvl6pPr>
            <a:lvl7pPr marL="2846093" indent="-218930" eaLnBrk="0" fontAlgn="base" hangingPunct="0">
              <a:spcBef>
                <a:spcPct val="0"/>
              </a:spcBef>
              <a:spcAft>
                <a:spcPct val="0"/>
              </a:spcAft>
              <a:defRPr sz="2300">
                <a:solidFill>
                  <a:schemeClr val="tx1"/>
                </a:solidFill>
                <a:latin typeface="Times New Roman" pitchFamily="18" charset="0"/>
                <a:cs typeface="Arial" charset="0"/>
              </a:defRPr>
            </a:lvl7pPr>
            <a:lvl8pPr marL="3283953" indent="-218930" eaLnBrk="0" fontAlgn="base" hangingPunct="0">
              <a:spcBef>
                <a:spcPct val="0"/>
              </a:spcBef>
              <a:spcAft>
                <a:spcPct val="0"/>
              </a:spcAft>
              <a:defRPr sz="2300">
                <a:solidFill>
                  <a:schemeClr val="tx1"/>
                </a:solidFill>
                <a:latin typeface="Times New Roman" pitchFamily="18" charset="0"/>
                <a:cs typeface="Arial" charset="0"/>
              </a:defRPr>
            </a:lvl8pPr>
            <a:lvl9pPr marL="3721814" indent="-218930" eaLnBrk="0" fontAlgn="base" hangingPunct="0">
              <a:spcBef>
                <a:spcPct val="0"/>
              </a:spcBef>
              <a:spcAft>
                <a:spcPct val="0"/>
              </a:spcAft>
              <a:defRPr sz="2300">
                <a:solidFill>
                  <a:schemeClr val="tx1"/>
                </a:solidFill>
                <a:latin typeface="Times New Roman" pitchFamily="18" charset="0"/>
                <a:cs typeface="Arial" charset="0"/>
              </a:defRPr>
            </a:lvl9pPr>
          </a:lstStyle>
          <a:p>
            <a:fld id="{4D8B082E-0E8E-45D0-A88E-09B886B422EA}" type="slidenum">
              <a:rPr lang="el-GR" altLang="en-US" sz="1100"/>
              <a:pPr/>
              <a:t>47</a:t>
            </a:fld>
            <a:endParaRPr lang="el-GR" altLang="en-US" sz="1100"/>
          </a:p>
        </p:txBody>
      </p:sp>
    </p:spTree>
    <p:extLst>
      <p:ext uri="{BB962C8B-B14F-4D97-AF65-F5344CB8AC3E}">
        <p14:creationId xmlns:p14="http://schemas.microsoft.com/office/powerpoint/2010/main" val="2069243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l-GR" smtClean="0"/>
          </a:p>
        </p:txBody>
      </p:sp>
    </p:spTree>
    <p:extLst>
      <p:ext uri="{BB962C8B-B14F-4D97-AF65-F5344CB8AC3E}">
        <p14:creationId xmlns:p14="http://schemas.microsoft.com/office/powerpoint/2010/main" val="11033364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Line 8"/>
          <p:cNvSpPr>
            <a:spLocks noChangeShapeType="1"/>
          </p:cNvSpPr>
          <p:nvPr userDrawn="1"/>
        </p:nvSpPr>
        <p:spPr bwMode="auto">
          <a:xfrm>
            <a:off x="1331913" y="4041775"/>
            <a:ext cx="6335712" cy="0"/>
          </a:xfrm>
          <a:prstGeom prst="line">
            <a:avLst/>
          </a:prstGeom>
          <a:noFill/>
          <a:ln w="19050">
            <a:solidFill>
              <a:schemeClr val="tx1"/>
            </a:solidFill>
            <a:round/>
            <a:headEnd/>
            <a:tailEnd/>
          </a:ln>
        </p:spPr>
        <p:txBody>
          <a:bodyPr/>
          <a:lstStyle/>
          <a:p>
            <a:pPr>
              <a:defRPr/>
            </a:pPr>
            <a:endParaRPr lang="el-GR"/>
          </a:p>
        </p:txBody>
      </p:sp>
      <p:sp>
        <p:nvSpPr>
          <p:cNvPr id="8" name="Line 13"/>
          <p:cNvSpPr>
            <a:spLocks noChangeShapeType="1"/>
          </p:cNvSpPr>
          <p:nvPr userDrawn="1"/>
        </p:nvSpPr>
        <p:spPr bwMode="auto">
          <a:xfrm>
            <a:off x="1331913" y="3357563"/>
            <a:ext cx="6335712" cy="0"/>
          </a:xfrm>
          <a:prstGeom prst="line">
            <a:avLst/>
          </a:prstGeom>
          <a:noFill/>
          <a:ln w="19050">
            <a:solidFill>
              <a:schemeClr val="tx1"/>
            </a:solidFill>
            <a:round/>
            <a:headEnd/>
            <a:tailEnd/>
          </a:ln>
        </p:spPr>
        <p:txBody>
          <a:bodyPr/>
          <a:lstStyle/>
          <a:p>
            <a:pPr>
              <a:defRPr/>
            </a:pPr>
            <a:endParaRPr lang="el-GR"/>
          </a:p>
        </p:txBody>
      </p:sp>
      <p:sp>
        <p:nvSpPr>
          <p:cNvPr id="9" name="Rectangle 8"/>
          <p:cNvSpPr/>
          <p:nvPr userDrawn="1"/>
        </p:nvSpPr>
        <p:spPr>
          <a:xfrm>
            <a:off x="1690688" y="-4763"/>
            <a:ext cx="7456487" cy="13731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Line 16"/>
          <p:cNvSpPr>
            <a:spLocks noChangeShapeType="1"/>
          </p:cNvSpPr>
          <p:nvPr userDrawn="1"/>
        </p:nvSpPr>
        <p:spPr bwMode="auto">
          <a:xfrm>
            <a:off x="0" y="1412875"/>
            <a:ext cx="9147175" cy="0"/>
          </a:xfrm>
          <a:prstGeom prst="line">
            <a:avLst/>
          </a:prstGeom>
          <a:ln w="76200">
            <a:solidFill>
              <a:schemeClr val="accent6">
                <a:lumMod val="75000"/>
              </a:schemeClr>
            </a:solidFill>
            <a:headEnd/>
            <a:tailEnd/>
          </a:ln>
          <a:extLst/>
        </p:spPr>
        <p:style>
          <a:lnRef idx="1">
            <a:schemeClr val="accent2"/>
          </a:lnRef>
          <a:fillRef idx="0">
            <a:schemeClr val="accent2"/>
          </a:fillRef>
          <a:effectRef idx="0">
            <a:schemeClr val="accent2"/>
          </a:effectRef>
          <a:fontRef idx="minor">
            <a:schemeClr val="tx1"/>
          </a:fontRef>
        </p:style>
        <p:txBody>
          <a:bodyPr/>
          <a:lstStyle/>
          <a:p>
            <a:pPr>
              <a:defRPr/>
            </a:pPr>
            <a:endParaRPr lang="en-GB"/>
          </a:p>
        </p:txBody>
      </p:sp>
      <p:sp>
        <p:nvSpPr>
          <p:cNvPr id="11" name="Rectangle 10"/>
          <p:cNvSpPr>
            <a:spLocks noChangeArrowheads="1"/>
          </p:cNvSpPr>
          <p:nvPr userDrawn="1"/>
        </p:nvSpPr>
        <p:spPr bwMode="auto">
          <a:xfrm>
            <a:off x="1690688" y="0"/>
            <a:ext cx="5473700" cy="1431925"/>
          </a:xfrm>
          <a:prstGeom prst="rect">
            <a:avLst/>
          </a:prstGeom>
          <a:noFill/>
          <a:ln w="9525">
            <a:noFill/>
            <a:miter lim="800000"/>
            <a:headEnd/>
            <a:tailEnd/>
          </a:ln>
        </p:spPr>
        <p:txBody>
          <a:bodyPr>
            <a:spAutoFit/>
          </a:bodyPr>
          <a:lstStyle/>
          <a:p>
            <a:pPr>
              <a:defRPr/>
            </a:pPr>
            <a:r>
              <a:rPr lang="en-GB" sz="1600" b="1">
                <a:solidFill>
                  <a:schemeClr val="bg1"/>
                </a:solidFill>
                <a:latin typeface="Calibri" pitchFamily="34" charset="0"/>
              </a:rPr>
              <a:t>Adaptive Software Defined Terabit Transceiver for Flexible Optical Networks</a:t>
            </a:r>
            <a:endParaRPr lang="en-GB" sz="1200" i="1">
              <a:solidFill>
                <a:schemeClr val="bg1"/>
              </a:solidFill>
            </a:endParaRPr>
          </a:p>
          <a:p>
            <a:pPr>
              <a:defRPr/>
            </a:pPr>
            <a:endParaRPr lang="en-GB" sz="1100" i="1">
              <a:solidFill>
                <a:schemeClr val="bg1"/>
              </a:solidFill>
            </a:endParaRPr>
          </a:p>
          <a:p>
            <a:pPr>
              <a:defRPr/>
            </a:pPr>
            <a:endParaRPr lang="en-GB" sz="1100" i="1">
              <a:solidFill>
                <a:schemeClr val="bg1"/>
              </a:solidFill>
            </a:endParaRPr>
          </a:p>
          <a:p>
            <a:pPr>
              <a:defRPr/>
            </a:pPr>
            <a:r>
              <a:rPr lang="en-US" sz="1100" i="1">
                <a:solidFill>
                  <a:schemeClr val="bg1"/>
                </a:solidFill>
                <a:latin typeface="Calibri" pitchFamily="34" charset="0"/>
                <a:ea typeface="ＭＳ Ｐゴシック" pitchFamily="34" charset="-128"/>
              </a:rPr>
              <a:t>FP7-318714-ASTRON</a:t>
            </a:r>
            <a:endParaRPr lang="en-GB" sz="1100" i="1">
              <a:solidFill>
                <a:schemeClr val="bg1"/>
              </a:solidFill>
            </a:endParaRPr>
          </a:p>
          <a:p>
            <a:pPr>
              <a:defRPr/>
            </a:pPr>
            <a:r>
              <a:rPr lang="en-GB" sz="1100" i="1">
                <a:solidFill>
                  <a:schemeClr val="bg1"/>
                </a:solidFill>
                <a:latin typeface="Calibri" pitchFamily="34" charset="0"/>
              </a:rPr>
              <a:t>SPECIFIC TARGETED RESEARCH PROJECT (STREP) </a:t>
            </a:r>
          </a:p>
          <a:p>
            <a:pPr>
              <a:defRPr/>
            </a:pPr>
            <a:r>
              <a:rPr lang="en-GB" sz="1100" i="1">
                <a:solidFill>
                  <a:schemeClr val="bg1"/>
                </a:solidFill>
                <a:latin typeface="Calibri" pitchFamily="34" charset="0"/>
              </a:rPr>
              <a:t>INFORMATION &amp; COMMUNICATION TECHNOLOGIES (ICT)</a:t>
            </a:r>
          </a:p>
        </p:txBody>
      </p:sp>
      <p:sp>
        <p:nvSpPr>
          <p:cNvPr id="12" name="Rectangle 11"/>
          <p:cNvSpPr/>
          <p:nvPr userDrawn="1"/>
        </p:nvSpPr>
        <p:spPr>
          <a:xfrm>
            <a:off x="0" y="6381750"/>
            <a:ext cx="9144000" cy="4762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3" name="Picture 3" descr="F:\BACKUP_LAPTOP\AIT\Proposals\ASTRON\Proposal\logo_ASTRON.jpg"/>
          <p:cNvPicPr>
            <a:picLocks noChangeAspect="1" noChangeArrowheads="1"/>
          </p:cNvPicPr>
          <p:nvPr userDrawn="1"/>
        </p:nvPicPr>
        <p:blipFill>
          <a:blip r:embed="rId2" cstate="print"/>
          <a:srcRect/>
          <a:stretch>
            <a:fillRect/>
          </a:stretch>
        </p:blipFill>
        <p:spPr bwMode="auto">
          <a:xfrm>
            <a:off x="2933700" y="1773238"/>
            <a:ext cx="3132138" cy="1268412"/>
          </a:xfrm>
          <a:prstGeom prst="rect">
            <a:avLst/>
          </a:prstGeom>
          <a:noFill/>
          <a:ln w="9525">
            <a:noFill/>
            <a:miter lim="800000"/>
            <a:headEnd/>
            <a:tailEnd/>
          </a:ln>
        </p:spPr>
      </p:pic>
      <p:sp>
        <p:nvSpPr>
          <p:cNvPr id="14" name="TextBox 13"/>
          <p:cNvSpPr txBox="1">
            <a:spLocks noChangeArrowheads="1"/>
          </p:cNvSpPr>
          <p:nvPr userDrawn="1"/>
        </p:nvSpPr>
        <p:spPr bwMode="auto">
          <a:xfrm>
            <a:off x="3419475" y="6381750"/>
            <a:ext cx="1912938" cy="368300"/>
          </a:xfrm>
          <a:prstGeom prst="rect">
            <a:avLst/>
          </a:prstGeom>
          <a:noFill/>
          <a:ln w="9525">
            <a:noFill/>
            <a:miter lim="800000"/>
            <a:headEnd/>
            <a:tailEnd/>
          </a:ln>
        </p:spPr>
        <p:txBody>
          <a:bodyPr wrap="none">
            <a:spAutoFit/>
          </a:bodyPr>
          <a:lstStyle/>
          <a:p>
            <a:pPr>
              <a:defRPr/>
            </a:pPr>
            <a:r>
              <a:rPr lang="en-US" sz="1800">
                <a:solidFill>
                  <a:schemeClr val="bg1"/>
                </a:solidFill>
                <a:latin typeface="Calibri" pitchFamily="34" charset="0"/>
              </a:rPr>
              <a:t>www.ict-astron.eu</a:t>
            </a:r>
          </a:p>
        </p:txBody>
      </p:sp>
      <p:pic>
        <p:nvPicPr>
          <p:cNvPr id="15" name="Picture 19"/>
          <p:cNvPicPr>
            <a:picLocks noChangeAspect="1" noChangeArrowheads="1"/>
          </p:cNvPicPr>
          <p:nvPr userDrawn="1"/>
        </p:nvPicPr>
        <p:blipFill>
          <a:blip r:embed="rId3" cstate="print"/>
          <a:srcRect/>
          <a:stretch>
            <a:fillRect/>
          </a:stretch>
        </p:blipFill>
        <p:spPr bwMode="auto">
          <a:xfrm>
            <a:off x="3175" y="0"/>
            <a:ext cx="1687513" cy="1368425"/>
          </a:xfrm>
          <a:prstGeom prst="rect">
            <a:avLst/>
          </a:prstGeom>
          <a:noFill/>
          <a:ln w="9525">
            <a:noFill/>
            <a:miter lim="800000"/>
            <a:headEnd/>
            <a:tailEnd/>
          </a:ln>
        </p:spPr>
      </p:pic>
      <p:pic>
        <p:nvPicPr>
          <p:cNvPr id="16" name="Picture 24"/>
          <p:cNvPicPr>
            <a:picLocks noChangeAspect="1"/>
          </p:cNvPicPr>
          <p:nvPr userDrawn="1"/>
        </p:nvPicPr>
        <p:blipFill>
          <a:blip r:embed="rId4" cstate="print"/>
          <a:srcRect/>
          <a:stretch>
            <a:fillRect/>
          </a:stretch>
        </p:blipFill>
        <p:spPr bwMode="auto">
          <a:xfrm>
            <a:off x="7083425" y="0"/>
            <a:ext cx="2058988" cy="1368425"/>
          </a:xfrm>
          <a:prstGeom prst="rect">
            <a:avLst/>
          </a:prstGeom>
          <a:noFill/>
          <a:ln w="9525">
            <a:noFill/>
            <a:miter lim="800000"/>
            <a:headEnd/>
            <a:tailEnd/>
          </a:ln>
        </p:spPr>
      </p:pic>
      <p:sp>
        <p:nvSpPr>
          <p:cNvPr id="6" name="Text Placeholder 5"/>
          <p:cNvSpPr>
            <a:spLocks noGrp="1"/>
          </p:cNvSpPr>
          <p:nvPr>
            <p:ph type="body" sz="quarter" idx="10"/>
          </p:nvPr>
        </p:nvSpPr>
        <p:spPr>
          <a:xfrm>
            <a:off x="1331913" y="3464619"/>
            <a:ext cx="6335712" cy="468561"/>
          </a:xfrm>
        </p:spPr>
        <p:txBody>
          <a:bodyPr/>
          <a:lstStyle>
            <a:lvl1pPr marL="0" indent="0" algn="ctr">
              <a:buNone/>
              <a:defRPr sz="2400" b="1" baseline="0">
                <a:solidFill>
                  <a:schemeClr val="accent1">
                    <a:lumMod val="75000"/>
                  </a:schemeClr>
                </a:solidFill>
                <a:effectLst>
                  <a:outerShdw blurRad="38100" dist="38100" dir="2700000" algn="tl">
                    <a:srgbClr val="000000">
                      <a:alpha val="43137"/>
                    </a:srgbClr>
                  </a:outerShdw>
                </a:effectLst>
              </a:defRPr>
            </a:lvl1pPr>
          </a:lstStyle>
          <a:p>
            <a:pPr lvl="0"/>
            <a:r>
              <a:rPr lang="en-US" smtClean="0"/>
              <a:t>Click to edit Master text styles</a:t>
            </a:r>
          </a:p>
        </p:txBody>
      </p:sp>
      <p:sp>
        <p:nvSpPr>
          <p:cNvPr id="17" name="Text Placeholder 5"/>
          <p:cNvSpPr>
            <a:spLocks noGrp="1"/>
          </p:cNvSpPr>
          <p:nvPr>
            <p:ph type="body" sz="quarter" idx="11"/>
          </p:nvPr>
        </p:nvSpPr>
        <p:spPr>
          <a:xfrm>
            <a:off x="1331913" y="5157192"/>
            <a:ext cx="6335712" cy="360040"/>
          </a:xfrm>
        </p:spPr>
        <p:txBody>
          <a:bodyPr/>
          <a:lstStyle>
            <a:lvl1pPr marL="0" indent="0" algn="l">
              <a:buNone/>
              <a:defRPr sz="1800" baseline="0"/>
            </a:lvl1pPr>
          </a:lstStyle>
          <a:p>
            <a:pPr lvl="0"/>
            <a:r>
              <a:rPr lang="en-US" smtClean="0"/>
              <a:t>Click to edit Master text styles</a:t>
            </a:r>
          </a:p>
        </p:txBody>
      </p:sp>
      <p:sp>
        <p:nvSpPr>
          <p:cNvPr id="18" name="Text Placeholder 5"/>
          <p:cNvSpPr>
            <a:spLocks noGrp="1"/>
          </p:cNvSpPr>
          <p:nvPr>
            <p:ph type="body" sz="quarter" idx="12"/>
          </p:nvPr>
        </p:nvSpPr>
        <p:spPr>
          <a:xfrm>
            <a:off x="1331913" y="4509120"/>
            <a:ext cx="6335712" cy="288032"/>
          </a:xfrm>
        </p:spPr>
        <p:txBody>
          <a:bodyPr/>
          <a:lstStyle>
            <a:lvl1pPr marL="0" indent="0" algn="ctr">
              <a:buNone/>
              <a:defRPr sz="1400" baseline="0"/>
            </a:lvl1pPr>
          </a:lstStyle>
          <a:p>
            <a:pPr lvl="0"/>
            <a:r>
              <a:rPr lang="en-US" dirty="0" smtClean="0"/>
              <a:t>Click to edit Master text styles</a:t>
            </a:r>
          </a:p>
        </p:txBody>
      </p:sp>
      <p:sp>
        <p:nvSpPr>
          <p:cNvPr id="19" name="Text Placeholder 5"/>
          <p:cNvSpPr>
            <a:spLocks noGrp="1"/>
          </p:cNvSpPr>
          <p:nvPr>
            <p:ph type="body" sz="quarter" idx="13"/>
          </p:nvPr>
        </p:nvSpPr>
        <p:spPr>
          <a:xfrm>
            <a:off x="1331913" y="4797152"/>
            <a:ext cx="6335712" cy="288032"/>
          </a:xfrm>
        </p:spPr>
        <p:txBody>
          <a:bodyPr/>
          <a:lstStyle>
            <a:lvl1pPr marL="0" indent="0" algn="ctr">
              <a:buNone/>
              <a:defRPr sz="1400" i="1" baseline="0"/>
            </a:lvl1pPr>
          </a:lstStyle>
          <a:p>
            <a:pPr lvl="0"/>
            <a:r>
              <a:rPr lang="en-US" dirty="0" smtClean="0"/>
              <a:t>Click to edit Master text styles</a:t>
            </a:r>
          </a:p>
        </p:txBody>
      </p:sp>
      <p:sp>
        <p:nvSpPr>
          <p:cNvPr id="21" name="Text Placeholder 5"/>
          <p:cNvSpPr>
            <a:spLocks noGrp="1"/>
          </p:cNvSpPr>
          <p:nvPr>
            <p:ph type="body" sz="quarter" idx="14"/>
          </p:nvPr>
        </p:nvSpPr>
        <p:spPr>
          <a:xfrm>
            <a:off x="1331913" y="4149080"/>
            <a:ext cx="6335712" cy="360040"/>
          </a:xfrm>
        </p:spPr>
        <p:txBody>
          <a:bodyPr/>
          <a:lstStyle>
            <a:lvl1pPr marL="0" indent="0" algn="ctr">
              <a:buNone/>
              <a:defRPr sz="1800" baseline="0"/>
            </a:lvl1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chemeClr val="accent6">
                  <a:lumMod val="75000"/>
                </a:schemeClr>
              </a:buClr>
              <a:defRPr/>
            </a:lvl1pPr>
            <a:lvl3pPr>
              <a:buClr>
                <a:schemeClr val="accent6">
                  <a:lumMod val="75000"/>
                </a:schemeClr>
              </a:buClr>
              <a:defRPr/>
            </a:lvl3pPr>
          </a:lstStyle>
          <a:p>
            <a:pPr lvl="0"/>
            <a:r>
              <a:rPr lang="en-US" dirty="0" smtClean="0"/>
              <a:t>Click to edit Master text styles</a:t>
            </a:r>
          </a:p>
          <a:p>
            <a:pPr lvl="1"/>
            <a:r>
              <a:rPr lang="en-US" dirty="0" smtClean="0"/>
              <a:t>Second level</a:t>
            </a:r>
          </a:p>
          <a:p>
            <a:pPr lvl="2"/>
            <a:r>
              <a:rPr lang="en-US" dirty="0" smtClean="0"/>
              <a:t> 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11188" y="1125538"/>
            <a:ext cx="4100512" cy="5399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64100" y="1125538"/>
            <a:ext cx="4100513" cy="5399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35696" y="20638"/>
            <a:ext cx="7308304" cy="671512"/>
          </a:xfrm>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l-GR"/>
          </a:p>
        </p:txBody>
      </p:sp>
    </p:spTree>
    <p:extLst>
      <p:ext uri="{BB962C8B-B14F-4D97-AF65-F5344CB8AC3E}">
        <p14:creationId xmlns:p14="http://schemas.microsoft.com/office/powerpoint/2010/main" val="46895165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720725"/>
            <a:ext cx="9144000" cy="1301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Rectangle 1"/>
          <p:cNvSpPr/>
          <p:nvPr/>
        </p:nvSpPr>
        <p:spPr>
          <a:xfrm>
            <a:off x="1835150" y="-4763"/>
            <a:ext cx="7312025" cy="7254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29" name="Text Box 20"/>
          <p:cNvSpPr txBox="1">
            <a:spLocks noChangeArrowheads="1"/>
          </p:cNvSpPr>
          <p:nvPr/>
        </p:nvSpPr>
        <p:spPr bwMode="auto">
          <a:xfrm>
            <a:off x="28575" y="6467475"/>
            <a:ext cx="539750" cy="274638"/>
          </a:xfrm>
          <a:prstGeom prst="rect">
            <a:avLst/>
          </a:prstGeom>
          <a:noFill/>
          <a:ln>
            <a:noFill/>
          </a:ln>
          <a:effectLst/>
          <a:extLst/>
        </p:spPr>
        <p:txBody>
          <a:bodyPr>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algn="ctr" eaLnBrk="1" hangingPunct="1">
              <a:spcBef>
                <a:spcPct val="50000"/>
              </a:spcBef>
              <a:defRPr/>
            </a:pPr>
            <a:fld id="{26B38FBB-3CD1-4F20-B1DB-3B310E755E86}" type="slidenum">
              <a:rPr lang="el-GR" sz="1200" b="1" smtClean="0">
                <a:latin typeface="Arial Black" pitchFamily="34" charset="0"/>
              </a:rPr>
              <a:pPr algn="ctr" eaLnBrk="1" hangingPunct="1">
                <a:spcBef>
                  <a:spcPct val="50000"/>
                </a:spcBef>
                <a:defRPr/>
              </a:pPr>
              <a:t>‹#›</a:t>
            </a:fld>
            <a:endParaRPr lang="el-GR" sz="1200" b="1" smtClean="0">
              <a:latin typeface="Arial Black" pitchFamily="34" charset="0"/>
            </a:endParaRPr>
          </a:p>
        </p:txBody>
      </p:sp>
      <p:sp>
        <p:nvSpPr>
          <p:cNvPr id="1050" name="Rectangle 26"/>
          <p:cNvSpPr>
            <a:spLocks noGrp="1" noChangeArrowheads="1"/>
          </p:cNvSpPr>
          <p:nvPr>
            <p:ph type="title"/>
          </p:nvPr>
        </p:nvSpPr>
        <p:spPr bwMode="auto">
          <a:xfrm>
            <a:off x="1754188" y="20638"/>
            <a:ext cx="7389812" cy="671512"/>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en-GB" noProof="0" dirty="0" smtClean="0"/>
              <a:t>Click to edit Master title style</a:t>
            </a:r>
          </a:p>
        </p:txBody>
      </p:sp>
      <p:sp>
        <p:nvSpPr>
          <p:cNvPr id="1031" name="Rectangle 27"/>
          <p:cNvSpPr>
            <a:spLocks noGrp="1" noChangeArrowheads="1"/>
          </p:cNvSpPr>
          <p:nvPr>
            <p:ph type="body" idx="1"/>
          </p:nvPr>
        </p:nvSpPr>
        <p:spPr bwMode="auto">
          <a:xfrm>
            <a:off x="611188" y="908050"/>
            <a:ext cx="8353425" cy="5616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 Third level</a:t>
            </a:r>
          </a:p>
          <a:p>
            <a:pPr lvl="3"/>
            <a:r>
              <a:rPr lang="en-GB" dirty="0" smtClean="0"/>
              <a:t>Fourth level</a:t>
            </a:r>
          </a:p>
          <a:p>
            <a:pPr lvl="4"/>
            <a:r>
              <a:rPr lang="en-GB" dirty="0" smtClean="0"/>
              <a:t>Fifth level</a:t>
            </a:r>
          </a:p>
        </p:txBody>
      </p:sp>
      <p:sp>
        <p:nvSpPr>
          <p:cNvPr id="1034" name="Line 16"/>
          <p:cNvSpPr>
            <a:spLocks noChangeShapeType="1"/>
          </p:cNvSpPr>
          <p:nvPr/>
        </p:nvSpPr>
        <p:spPr bwMode="auto">
          <a:xfrm>
            <a:off x="0" y="720725"/>
            <a:ext cx="9147175" cy="0"/>
          </a:xfrm>
          <a:prstGeom prst="line">
            <a:avLst/>
          </a:prstGeom>
          <a:ln w="28575">
            <a:solidFill>
              <a:schemeClr val="accent6">
                <a:lumMod val="75000"/>
              </a:schemeClr>
            </a:solidFill>
            <a:headEnd/>
            <a:tailEnd/>
          </a:ln>
          <a:extLst/>
        </p:spPr>
        <p:style>
          <a:lnRef idx="1">
            <a:schemeClr val="accent2"/>
          </a:lnRef>
          <a:fillRef idx="0">
            <a:schemeClr val="accent2"/>
          </a:fillRef>
          <a:effectRef idx="0">
            <a:schemeClr val="accent2"/>
          </a:effectRef>
          <a:fontRef idx="minor">
            <a:schemeClr val="tx1"/>
          </a:fontRef>
        </p:style>
        <p:txBody>
          <a:bodyPr/>
          <a:lstStyle/>
          <a:p>
            <a:pPr>
              <a:defRPr/>
            </a:pPr>
            <a:endParaRPr lang="en-GB"/>
          </a:p>
        </p:txBody>
      </p:sp>
      <p:pic>
        <p:nvPicPr>
          <p:cNvPr id="4" name="Picture 2" descr="F:\BACKUP_LAPTOP\AIT\Proposals\ASTRON\Proposal\logo_ASTRON.jpg"/>
          <p:cNvPicPr>
            <a:picLocks noChangeAspect="1" noChangeArrowheads="1"/>
          </p:cNvPicPr>
          <p:nvPr/>
        </p:nvPicPr>
        <p:blipFill>
          <a:blip r:embed="rId7" cstate="print"/>
          <a:srcRect/>
          <a:stretch>
            <a:fillRect/>
          </a:stretch>
        </p:blipFill>
        <p:spPr bwMode="auto">
          <a:xfrm>
            <a:off x="0" y="0"/>
            <a:ext cx="1835150" cy="698500"/>
          </a:xfrm>
          <a:prstGeom prst="rect">
            <a:avLst/>
          </a:prstGeom>
          <a:noFill/>
          <a:ln w="9525">
            <a:noFill/>
            <a:miter lim="800000"/>
            <a:headEnd/>
            <a:tailEnd/>
          </a:ln>
        </p:spPr>
      </p:pic>
      <p:sp>
        <p:nvSpPr>
          <p:cNvPr id="13" name="Line 16"/>
          <p:cNvSpPr>
            <a:spLocks noChangeShapeType="1"/>
          </p:cNvSpPr>
          <p:nvPr/>
        </p:nvSpPr>
        <p:spPr bwMode="auto">
          <a:xfrm>
            <a:off x="611188" y="6381750"/>
            <a:ext cx="8353425" cy="0"/>
          </a:xfrm>
          <a:prstGeom prst="line">
            <a:avLst/>
          </a:prstGeom>
          <a:ln w="28575">
            <a:solidFill>
              <a:schemeClr val="accent6">
                <a:lumMod val="75000"/>
              </a:schemeClr>
            </a:solidFill>
            <a:headEnd/>
            <a:tailEnd/>
          </a:ln>
          <a:extLst/>
        </p:spPr>
        <p:style>
          <a:lnRef idx="1">
            <a:schemeClr val="accent2"/>
          </a:lnRef>
          <a:fillRef idx="0">
            <a:schemeClr val="accent2"/>
          </a:fillRef>
          <a:effectRef idx="0">
            <a:schemeClr val="accent2"/>
          </a:effectRef>
          <a:fontRef idx="minor">
            <a:schemeClr val="tx1"/>
          </a:fontRef>
        </p:style>
        <p:txBody>
          <a:bodyPr/>
          <a:lstStyle/>
          <a:p>
            <a:pPr>
              <a:defRPr/>
            </a:pPr>
            <a:endParaRPr lang="en-GB"/>
          </a:p>
        </p:txBody>
      </p:sp>
      <p:pic>
        <p:nvPicPr>
          <p:cNvPr id="1036" name="Picture 23"/>
          <p:cNvPicPr>
            <a:picLocks noChangeAspect="1" noChangeArrowheads="1"/>
          </p:cNvPicPr>
          <p:nvPr userDrawn="1"/>
        </p:nvPicPr>
        <p:blipFill>
          <a:blip r:embed="rId8" cstate="print"/>
          <a:srcRect/>
          <a:stretch>
            <a:fillRect/>
          </a:stretch>
        </p:blipFill>
        <p:spPr bwMode="auto">
          <a:xfrm>
            <a:off x="6313488" y="6396038"/>
            <a:ext cx="549275" cy="446087"/>
          </a:xfrm>
          <a:prstGeom prst="rect">
            <a:avLst/>
          </a:prstGeom>
          <a:noFill/>
          <a:ln w="9525">
            <a:noFill/>
            <a:miter lim="800000"/>
            <a:headEnd/>
            <a:tailEnd/>
          </a:ln>
        </p:spPr>
      </p:pic>
      <p:pic>
        <p:nvPicPr>
          <p:cNvPr id="1037" name="Picture 13"/>
          <p:cNvPicPr>
            <a:picLocks noChangeAspect="1"/>
          </p:cNvPicPr>
          <p:nvPr userDrawn="1"/>
        </p:nvPicPr>
        <p:blipFill>
          <a:blip r:embed="rId9" cstate="print"/>
          <a:srcRect/>
          <a:stretch>
            <a:fillRect/>
          </a:stretch>
        </p:blipFill>
        <p:spPr bwMode="auto">
          <a:xfrm>
            <a:off x="1563688" y="6456363"/>
            <a:ext cx="542925" cy="3603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5" r:id="rId1"/>
    <p:sldLayoutId id="2147483722" r:id="rId2"/>
    <p:sldLayoutId id="2147483723" r:id="rId3"/>
    <p:sldLayoutId id="2147483724" r:id="rId4"/>
    <p:sldLayoutId id="2147483726" r:id="rId5"/>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p:titleStyle>
    <p:body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wmf"/></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png"/><Relationship Id="rId1" Type="http://schemas.openxmlformats.org/officeDocument/2006/relationships/slideLayout" Target="../slideLayouts/slideLayout5.xml"/><Relationship Id="rId5" Type="http://schemas.openxmlformats.org/officeDocument/2006/relationships/image" Target="../media/image34.jp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5.xml"/><Relationship Id="rId5" Type="http://schemas.openxmlformats.org/officeDocument/2006/relationships/image" Target="../media/image47.emf"/><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emf"/><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0.emf"/></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0.png"/><Relationship Id="rId5" Type="http://schemas.openxmlformats.org/officeDocument/2006/relationships/image" Target="../media/image69.emf"/><Relationship Id="rId4" Type="http://schemas.openxmlformats.org/officeDocument/2006/relationships/oleObject" Target="../embeddings/oleObject2.bin"/></Relationships>
</file>

<file path=ppt/slides/_rels/slide4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44.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emf"/></Relationships>
</file>

<file path=ppt/slides/_rels/slide45.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3.png"/></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93.emf"/></Relationships>
</file>

<file path=ppt/slides/_rels/slide5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5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331913" y="3465513"/>
            <a:ext cx="6335712" cy="468312"/>
          </a:xfrm>
        </p:spPr>
        <p:txBody>
          <a:bodyPr/>
          <a:lstStyle/>
          <a:p>
            <a:pPr>
              <a:defRPr/>
            </a:pPr>
            <a:r>
              <a:rPr lang="en-GB" dirty="0" smtClean="0">
                <a:ea typeface="+mn-ea"/>
              </a:rPr>
              <a:t>Overview of Overall Progress and Issues</a:t>
            </a:r>
            <a:endParaRPr lang="en-GB" dirty="0">
              <a:ea typeface="+mn-ea"/>
            </a:endParaRPr>
          </a:p>
        </p:txBody>
      </p:sp>
      <p:sp>
        <p:nvSpPr>
          <p:cNvPr id="3075" name="Text Placeholder 2"/>
          <p:cNvSpPr>
            <a:spLocks noGrp="1"/>
          </p:cNvSpPr>
          <p:nvPr>
            <p:ph type="body" sz="quarter" idx="11"/>
          </p:nvPr>
        </p:nvSpPr>
        <p:spPr>
          <a:xfrm>
            <a:off x="1331913" y="5373688"/>
            <a:ext cx="6335712" cy="360362"/>
          </a:xfrm>
        </p:spPr>
        <p:txBody>
          <a:bodyPr/>
          <a:lstStyle/>
          <a:p>
            <a:pPr algn="ctr"/>
            <a:r>
              <a:rPr lang="en-GB" b="1" dirty="0" err="1" smtClean="0"/>
              <a:t>Ioannis</a:t>
            </a:r>
            <a:r>
              <a:rPr lang="en-GB" b="1" dirty="0" smtClean="0"/>
              <a:t> </a:t>
            </a:r>
            <a:r>
              <a:rPr lang="en-GB" b="1" dirty="0" err="1" smtClean="0"/>
              <a:t>Tomkos</a:t>
            </a:r>
            <a:endParaRPr lang="en-GB" b="1" dirty="0" smtClean="0"/>
          </a:p>
        </p:txBody>
      </p:sp>
      <p:sp>
        <p:nvSpPr>
          <p:cNvPr id="10" name="Text Placeholder 3"/>
          <p:cNvSpPr>
            <a:spLocks noGrp="1"/>
          </p:cNvSpPr>
          <p:nvPr>
            <p:ph type="body" sz="quarter" idx="12"/>
          </p:nvPr>
        </p:nvSpPr>
        <p:spPr>
          <a:xfrm>
            <a:off x="1331640" y="4579863"/>
            <a:ext cx="6335712" cy="288925"/>
          </a:xfrm>
        </p:spPr>
        <p:txBody>
          <a:bodyPr/>
          <a:lstStyle/>
          <a:p>
            <a:r>
              <a:rPr lang="en-GB" altLang="en-US" b="1" dirty="0" smtClean="0"/>
              <a:t>EC Premises, Brussels, Belgium</a:t>
            </a:r>
          </a:p>
        </p:txBody>
      </p:sp>
      <p:sp>
        <p:nvSpPr>
          <p:cNvPr id="11" name="Text Placeholder 4"/>
          <p:cNvSpPr>
            <a:spLocks noGrp="1"/>
          </p:cNvSpPr>
          <p:nvPr>
            <p:ph type="body" sz="quarter" idx="13"/>
          </p:nvPr>
        </p:nvSpPr>
        <p:spPr>
          <a:xfrm>
            <a:off x="1331640" y="4868788"/>
            <a:ext cx="6335712" cy="287338"/>
          </a:xfrm>
        </p:spPr>
        <p:txBody>
          <a:bodyPr/>
          <a:lstStyle/>
          <a:p>
            <a:r>
              <a:rPr lang="en-GB" altLang="en-US" b="1" smtClean="0"/>
              <a:t>24 June 2016</a:t>
            </a:r>
          </a:p>
        </p:txBody>
      </p:sp>
      <p:sp>
        <p:nvSpPr>
          <p:cNvPr id="12" name="Text Placeholder 5"/>
          <p:cNvSpPr>
            <a:spLocks noGrp="1"/>
          </p:cNvSpPr>
          <p:nvPr>
            <p:ph type="body" sz="quarter" idx="14"/>
          </p:nvPr>
        </p:nvSpPr>
        <p:spPr>
          <a:xfrm>
            <a:off x="1331640" y="4221088"/>
            <a:ext cx="6335712" cy="358775"/>
          </a:xfrm>
        </p:spPr>
        <p:txBody>
          <a:bodyPr/>
          <a:lstStyle/>
          <a:p>
            <a:r>
              <a:rPr lang="en-GB" altLang="en-US" b="1" smtClean="0"/>
              <a:t>ASTRON Final Review Meeting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l-GR" dirty="0"/>
              <a:t>ASTRON WP/tasks status: </a:t>
            </a:r>
            <a:r>
              <a:rPr lang="en-US" altLang="el-GR" dirty="0" smtClean="0"/>
              <a:t/>
            </a:r>
            <a:br>
              <a:rPr lang="en-US" altLang="el-GR" dirty="0" smtClean="0"/>
            </a:br>
            <a:r>
              <a:rPr lang="en-GB" dirty="0" smtClean="0"/>
              <a:t>Integration and Overall Performance Evaluation (</a:t>
            </a:r>
            <a:r>
              <a:rPr lang="en-US" dirty="0" smtClean="0"/>
              <a:t>WP6)</a:t>
            </a:r>
            <a:endParaRPr lang="el-GR" dirty="0"/>
          </a:p>
        </p:txBody>
      </p:sp>
      <p:sp>
        <p:nvSpPr>
          <p:cNvPr id="4" name="Content Placeholder 3"/>
          <p:cNvSpPr>
            <a:spLocks noGrp="1"/>
          </p:cNvSpPr>
          <p:nvPr>
            <p:ph idx="1"/>
          </p:nvPr>
        </p:nvSpPr>
        <p:spPr>
          <a:xfrm>
            <a:off x="611561" y="1268760"/>
            <a:ext cx="8352928" cy="5112519"/>
          </a:xfrm>
        </p:spPr>
        <p:txBody>
          <a:bodyPr/>
          <a:lstStyle/>
          <a:p>
            <a:pPr lvl="0"/>
            <a:r>
              <a:rPr lang="en-GB" sz="2000" dirty="0" smtClean="0"/>
              <a:t>After </a:t>
            </a:r>
            <a:r>
              <a:rPr lang="en-GB" sz="2000" dirty="0"/>
              <a:t>the fabrication trials of the profiled glass boards intended for </a:t>
            </a:r>
            <a:r>
              <a:rPr lang="en-GB" sz="2000" dirty="0" err="1"/>
              <a:t>Tx</a:t>
            </a:r>
            <a:r>
              <a:rPr lang="en-GB" sz="2000" dirty="0"/>
              <a:t> assemblies, </a:t>
            </a:r>
            <a:r>
              <a:rPr lang="en-GB" sz="2000" dirty="0" smtClean="0"/>
              <a:t>it was realised that no </a:t>
            </a:r>
            <a:r>
              <a:rPr lang="en-GB" sz="2000" dirty="0"/>
              <a:t>glass </a:t>
            </a:r>
            <a:r>
              <a:rPr lang="en-GB" sz="2000" dirty="0" err="1"/>
              <a:t>Tx</a:t>
            </a:r>
            <a:r>
              <a:rPr lang="en-GB" sz="2000" dirty="0"/>
              <a:t> board could be fabricated for the PIC-on-Glass (POG) integration concept. </a:t>
            </a:r>
            <a:endParaRPr lang="en-GB" sz="2000" dirty="0" smtClean="0"/>
          </a:p>
          <a:p>
            <a:pPr lvl="0"/>
            <a:endParaRPr lang="en-GB" sz="2000" dirty="0"/>
          </a:p>
          <a:p>
            <a:r>
              <a:rPr lang="en-GB" sz="2000" dirty="0" smtClean="0"/>
              <a:t>Therefore, the </a:t>
            </a:r>
            <a:r>
              <a:rPr lang="en-GB" sz="2000" dirty="0"/>
              <a:t>consortium decided to change the </a:t>
            </a:r>
            <a:r>
              <a:rPr lang="en-GB" sz="2000" dirty="0" err="1"/>
              <a:t>Tx</a:t>
            </a:r>
            <a:r>
              <a:rPr lang="en-GB" sz="2000" dirty="0"/>
              <a:t> assembly approach from </a:t>
            </a:r>
            <a:r>
              <a:rPr lang="en-GB" sz="2000" dirty="0" smtClean="0"/>
              <a:t>POG </a:t>
            </a:r>
            <a:r>
              <a:rPr lang="en-GB" sz="2000" dirty="0"/>
              <a:t>(PIC-on-Glass) to </a:t>
            </a:r>
            <a:r>
              <a:rPr lang="en-GB" sz="2000" dirty="0" smtClean="0"/>
              <a:t>PTG (PIC-to-Glass). </a:t>
            </a:r>
          </a:p>
          <a:p>
            <a:pPr lvl="1"/>
            <a:r>
              <a:rPr lang="en-GB" sz="1600" dirty="0" smtClean="0"/>
              <a:t>In </a:t>
            </a:r>
            <a:r>
              <a:rPr lang="en-GB" sz="1600" dirty="0"/>
              <a:t>this </a:t>
            </a:r>
            <a:r>
              <a:rPr lang="en-GB" sz="1600" dirty="0" smtClean="0"/>
              <a:t>new approach </a:t>
            </a:r>
            <a:r>
              <a:rPr lang="en-GB" sz="1600" dirty="0"/>
              <a:t>only the </a:t>
            </a:r>
            <a:r>
              <a:rPr lang="en-GB" sz="1600" dirty="0" err="1"/>
              <a:t>InP</a:t>
            </a:r>
            <a:r>
              <a:rPr lang="en-GB" sz="1600" dirty="0"/>
              <a:t> chip with </a:t>
            </a:r>
            <a:r>
              <a:rPr lang="en-GB" sz="1600" dirty="0" smtClean="0"/>
              <a:t>waveguides it to be </a:t>
            </a:r>
            <a:r>
              <a:rPr lang="en-GB" sz="1600" dirty="0"/>
              <a:t>assembled on the silicon carrier. The glass boards with waveguides </a:t>
            </a:r>
            <a:r>
              <a:rPr lang="en-GB" sz="1600" dirty="0" smtClean="0"/>
              <a:t>are actively </a:t>
            </a:r>
            <a:r>
              <a:rPr lang="en-GB" sz="1600" dirty="0"/>
              <a:t>aligned to the silicon/</a:t>
            </a:r>
            <a:r>
              <a:rPr lang="en-GB" sz="1600" dirty="0" err="1"/>
              <a:t>InP</a:t>
            </a:r>
            <a:r>
              <a:rPr lang="en-GB" sz="1600" dirty="0"/>
              <a:t> assembly and all the three parts will be bonded onto a common carrier.  </a:t>
            </a:r>
          </a:p>
          <a:p>
            <a:pPr lvl="0"/>
            <a:endParaRPr lang="en-GB" sz="2000" dirty="0" smtClean="0"/>
          </a:p>
          <a:p>
            <a:pPr lvl="0"/>
            <a:r>
              <a:rPr lang="en-GB" sz="2000" dirty="0" smtClean="0"/>
              <a:t>Successfully </a:t>
            </a:r>
            <a:r>
              <a:rPr lang="en-GB" sz="2000" dirty="0"/>
              <a:t>assembled single channel and dual channel PDs supplied </a:t>
            </a:r>
            <a:r>
              <a:rPr lang="en-GB" sz="2000" dirty="0" smtClean="0"/>
              <a:t>on </a:t>
            </a:r>
            <a:r>
              <a:rPr lang="en-GB" sz="2000" dirty="0"/>
              <a:t>Rx test </a:t>
            </a:r>
            <a:r>
              <a:rPr lang="en-GB" sz="2000" dirty="0" smtClean="0"/>
              <a:t>board, but some of the PDs were not attached properly.</a:t>
            </a:r>
          </a:p>
          <a:p>
            <a:pPr lvl="0"/>
            <a:endParaRPr lang="en-GB" sz="2000" dirty="0"/>
          </a:p>
          <a:p>
            <a:pPr lvl="0"/>
            <a:r>
              <a:rPr lang="en-GB" sz="2000" dirty="0" smtClean="0"/>
              <a:t>The ASTRON transceiver testbed was completed at UCL</a:t>
            </a:r>
          </a:p>
          <a:p>
            <a:endParaRPr lang="el-GR" sz="1600" dirty="0"/>
          </a:p>
        </p:txBody>
      </p:sp>
    </p:spTree>
    <p:extLst>
      <p:ext uri="{BB962C8B-B14F-4D97-AF65-F5344CB8AC3E}">
        <p14:creationId xmlns:p14="http://schemas.microsoft.com/office/powerpoint/2010/main" val="2191417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l-GR" dirty="0"/>
              <a:t>ASTRON WP/tasks status: </a:t>
            </a:r>
            <a:r>
              <a:rPr lang="en-US" altLang="el-GR" dirty="0" smtClean="0"/>
              <a:t/>
            </a:r>
            <a:br>
              <a:rPr lang="en-US" altLang="el-GR" dirty="0" smtClean="0"/>
            </a:br>
            <a:r>
              <a:rPr lang="en-GB" dirty="0" smtClean="0"/>
              <a:t>Dissemination, Exploitation and Standardisation (WP7)</a:t>
            </a:r>
            <a:endParaRPr lang="el-GR" dirty="0"/>
          </a:p>
        </p:txBody>
      </p:sp>
      <p:sp>
        <p:nvSpPr>
          <p:cNvPr id="4" name="Content Placeholder 3"/>
          <p:cNvSpPr>
            <a:spLocks noGrp="1"/>
          </p:cNvSpPr>
          <p:nvPr>
            <p:ph idx="1"/>
          </p:nvPr>
        </p:nvSpPr>
        <p:spPr>
          <a:xfrm>
            <a:off x="611560" y="908050"/>
            <a:ext cx="8353053" cy="5616575"/>
          </a:xfrm>
        </p:spPr>
        <p:txBody>
          <a:bodyPr/>
          <a:lstStyle/>
          <a:p>
            <a:pPr>
              <a:buFont typeface="Wingdings" panose="05000000000000000000" pitchFamily="2" charset="2"/>
              <a:buChar char="ü"/>
            </a:pPr>
            <a:r>
              <a:rPr lang="en-GB" sz="2000" dirty="0"/>
              <a:t>With respect to </a:t>
            </a:r>
            <a:r>
              <a:rPr lang="en-GB" sz="2000" dirty="0" smtClean="0"/>
              <a:t>dissemination:</a:t>
            </a:r>
          </a:p>
          <a:p>
            <a:pPr lvl="1">
              <a:buFont typeface="Wingdings" panose="05000000000000000000" pitchFamily="2" charset="2"/>
              <a:buChar char="ü"/>
            </a:pPr>
            <a:r>
              <a:rPr lang="en-GB" sz="1600" dirty="0" smtClean="0"/>
              <a:t>An </a:t>
            </a:r>
            <a:r>
              <a:rPr lang="en-GB" sz="1600" dirty="0"/>
              <a:t>impressive amount of publications (50+) have been </a:t>
            </a:r>
            <a:r>
              <a:rPr lang="en-GB" sz="1600" dirty="0" smtClean="0"/>
              <a:t>performed covering various aspects </a:t>
            </a:r>
            <a:r>
              <a:rPr lang="en-GB" sz="1600" dirty="0"/>
              <a:t>of the </a:t>
            </a:r>
            <a:r>
              <a:rPr lang="en-GB" sz="1600" dirty="0" smtClean="0"/>
              <a:t>project innovations, scenarios </a:t>
            </a:r>
            <a:r>
              <a:rPr lang="en-GB" sz="1600" dirty="0"/>
              <a:t>and applications. </a:t>
            </a:r>
            <a:endParaRPr lang="en-GB" sz="1600" dirty="0" smtClean="0"/>
          </a:p>
          <a:p>
            <a:pPr lvl="1">
              <a:buFont typeface="Wingdings" panose="05000000000000000000" pitchFamily="2" charset="2"/>
              <a:buChar char="ü"/>
            </a:pPr>
            <a:r>
              <a:rPr lang="en-GB" sz="1600" dirty="0" smtClean="0"/>
              <a:t>Significant </a:t>
            </a:r>
            <a:r>
              <a:rPr lang="en-GB" sz="1600" dirty="0"/>
              <a:t>presence at the most relevant conferences, exhibitions and trade </a:t>
            </a:r>
            <a:r>
              <a:rPr lang="en-GB" sz="1600" dirty="0" smtClean="0"/>
              <a:t>shows, where ASTRON </a:t>
            </a:r>
            <a:r>
              <a:rPr lang="en-GB" sz="1600" dirty="0"/>
              <a:t>partners </a:t>
            </a:r>
            <a:r>
              <a:rPr lang="en-GB" sz="1600" dirty="0" smtClean="0"/>
              <a:t>have organized </a:t>
            </a:r>
            <a:r>
              <a:rPr lang="en-GB" sz="1600" dirty="0"/>
              <a:t>or participated in workshops, EU events, seminars and customer </a:t>
            </a:r>
            <a:r>
              <a:rPr lang="en-GB" sz="1600" dirty="0" smtClean="0"/>
              <a:t>presentations </a:t>
            </a:r>
          </a:p>
          <a:p>
            <a:pPr>
              <a:buFont typeface="Wingdings" panose="05000000000000000000" pitchFamily="2" charset="2"/>
              <a:buChar char="ü"/>
            </a:pPr>
            <a:r>
              <a:rPr lang="en-GB" sz="2000" dirty="0"/>
              <a:t>With respect to </a:t>
            </a:r>
            <a:r>
              <a:rPr lang="en-GB" sz="2000" dirty="0" smtClean="0"/>
              <a:t>exploitation:</a:t>
            </a:r>
            <a:endParaRPr lang="en-GB" sz="2000" dirty="0"/>
          </a:p>
          <a:p>
            <a:pPr lvl="1">
              <a:buFont typeface="Wingdings" panose="05000000000000000000" pitchFamily="2" charset="2"/>
              <a:buChar char="ü"/>
            </a:pPr>
            <a:r>
              <a:rPr lang="en-GB" sz="1600" dirty="0" smtClean="0"/>
              <a:t>Each </a:t>
            </a:r>
            <a:r>
              <a:rPr lang="en-GB" sz="1600" dirty="0"/>
              <a:t>partner has strongly enhanced its knowledge and competitive position with respect to the technology aspect they were responsible for. </a:t>
            </a:r>
            <a:endParaRPr lang="en-GB" sz="1600" dirty="0" smtClean="0"/>
          </a:p>
          <a:p>
            <a:pPr lvl="1">
              <a:buFont typeface="Wingdings" panose="05000000000000000000" pitchFamily="2" charset="2"/>
              <a:buChar char="ü"/>
            </a:pPr>
            <a:r>
              <a:rPr lang="en-GB" sz="1600" dirty="0" smtClean="0"/>
              <a:t>Some </a:t>
            </a:r>
            <a:r>
              <a:rPr lang="en-GB" sz="1600" dirty="0"/>
              <a:t>results are ready for commercialization (e.g. RX photodiodes, DSP solutions), and other will require some process improvements already identified (e.g. MZM array yield, AWG performance, hybrid platform) that will continue after the project’s end. </a:t>
            </a:r>
            <a:endParaRPr lang="en-GB" sz="1600" dirty="0" smtClean="0"/>
          </a:p>
          <a:p>
            <a:pPr lvl="2">
              <a:buFont typeface="Wingdings" panose="05000000000000000000" pitchFamily="2" charset="2"/>
              <a:buChar char="ü"/>
            </a:pPr>
            <a:r>
              <a:rPr lang="en-GB" sz="1200" dirty="0" smtClean="0"/>
              <a:t>The </a:t>
            </a:r>
            <a:r>
              <a:rPr lang="en-GB" sz="1200" dirty="0"/>
              <a:t>market analysis shows, in fact, a 2 years extended time window before Terabit demand will </a:t>
            </a:r>
            <a:r>
              <a:rPr lang="en-GB" sz="1200" dirty="0" smtClean="0"/>
              <a:t>start (by 2020), </a:t>
            </a:r>
            <a:r>
              <a:rPr lang="en-GB" sz="1200" dirty="0"/>
              <a:t>giving opportunity to solve the issues. </a:t>
            </a:r>
            <a:endParaRPr lang="en-GB" sz="1200" dirty="0" smtClean="0"/>
          </a:p>
          <a:p>
            <a:pPr lvl="1">
              <a:buFont typeface="Wingdings" panose="05000000000000000000" pitchFamily="2" charset="2"/>
              <a:buChar char="ü"/>
            </a:pPr>
            <a:r>
              <a:rPr lang="en-GB" sz="1600" dirty="0" smtClean="0"/>
              <a:t>Techno-economic </a:t>
            </a:r>
            <a:r>
              <a:rPr lang="en-GB" sz="1600" dirty="0"/>
              <a:t>analysis </a:t>
            </a:r>
            <a:r>
              <a:rPr lang="en-GB" sz="1600" dirty="0" smtClean="0"/>
              <a:t>(via collaboration with EU projects FOX-C and IDEALIST) has been </a:t>
            </a:r>
            <a:r>
              <a:rPr lang="en-GB" sz="1600" dirty="0"/>
              <a:t>carried </a:t>
            </a:r>
            <a:r>
              <a:rPr lang="en-GB" sz="1600" dirty="0" smtClean="0"/>
              <a:t>to support the business case for ASTRON-like transceivers</a:t>
            </a:r>
          </a:p>
          <a:p>
            <a:pPr>
              <a:buFont typeface="Wingdings" panose="05000000000000000000" pitchFamily="2" charset="2"/>
              <a:buChar char="ü"/>
            </a:pPr>
            <a:r>
              <a:rPr lang="en-GB" sz="2000" dirty="0" smtClean="0"/>
              <a:t>With respect to standardization:</a:t>
            </a:r>
          </a:p>
          <a:p>
            <a:pPr lvl="1">
              <a:buFont typeface="Wingdings" panose="05000000000000000000" pitchFamily="2" charset="2"/>
              <a:buChar char="ü"/>
            </a:pPr>
            <a:r>
              <a:rPr lang="en-GB" sz="1600" dirty="0" smtClean="0"/>
              <a:t>Careful </a:t>
            </a:r>
            <a:r>
              <a:rPr lang="en-GB" sz="1600" dirty="0"/>
              <a:t>tracking of all relevant standardization bodies’ activities. </a:t>
            </a:r>
            <a:endParaRPr lang="en-GB" sz="1600" dirty="0" smtClean="0"/>
          </a:p>
          <a:p>
            <a:pPr lvl="1">
              <a:buFont typeface="Wingdings" panose="05000000000000000000" pitchFamily="2" charset="2"/>
              <a:buChar char="ü"/>
            </a:pPr>
            <a:r>
              <a:rPr lang="en-GB" sz="1600" dirty="0" smtClean="0"/>
              <a:t>One </a:t>
            </a:r>
            <a:r>
              <a:rPr lang="en-GB" sz="1600" dirty="0"/>
              <a:t>contribution to ITU-T </a:t>
            </a:r>
            <a:r>
              <a:rPr lang="en-GB" sz="1600" dirty="0" smtClean="0"/>
              <a:t>was made.</a:t>
            </a:r>
            <a:endParaRPr lang="en-GB" sz="1600" dirty="0"/>
          </a:p>
          <a:p>
            <a:endParaRPr lang="el-GR" sz="2000" dirty="0"/>
          </a:p>
        </p:txBody>
      </p:sp>
    </p:spTree>
    <p:extLst>
      <p:ext uri="{BB962C8B-B14F-4D97-AF65-F5344CB8AC3E}">
        <p14:creationId xmlns:p14="http://schemas.microsoft.com/office/powerpoint/2010/main" val="744688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Selected OS-OFDM and AO-OFDM high level schemes </a:t>
            </a:r>
            <a:endParaRPr lang="en-US" dirty="0"/>
          </a:p>
        </p:txBody>
      </p:sp>
      <p:pic>
        <p:nvPicPr>
          <p:cNvPr id="1126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973" y="1121683"/>
            <a:ext cx="2598043" cy="2163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TextBox 3"/>
          <p:cNvSpPr txBox="1">
            <a:spLocks noChangeArrowheads="1"/>
          </p:cNvSpPr>
          <p:nvPr/>
        </p:nvSpPr>
        <p:spPr bwMode="auto">
          <a:xfrm>
            <a:off x="112713" y="1052513"/>
            <a:ext cx="17652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2400" b="1" dirty="0">
                <a:solidFill>
                  <a:srgbClr val="A50021"/>
                </a:solidFill>
                <a:latin typeface="Times New Roman" pitchFamily="18" charset="0"/>
                <a:cs typeface="Arial" pitchFamily="34" charset="0"/>
              </a:rPr>
              <a:t>AO-OFDM </a:t>
            </a:r>
          </a:p>
        </p:txBody>
      </p:sp>
      <p:pic>
        <p:nvPicPr>
          <p:cNvPr id="1126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526" y="908720"/>
            <a:ext cx="2677248" cy="213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TextBox 15"/>
          <p:cNvSpPr txBox="1">
            <a:spLocks noChangeArrowheads="1"/>
          </p:cNvSpPr>
          <p:nvPr/>
        </p:nvSpPr>
        <p:spPr bwMode="auto">
          <a:xfrm>
            <a:off x="112713" y="3719513"/>
            <a:ext cx="1636987"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2400" b="1" dirty="0">
                <a:solidFill>
                  <a:srgbClr val="A50021"/>
                </a:solidFill>
                <a:latin typeface="Times New Roman" pitchFamily="18" charset="0"/>
                <a:cs typeface="Arial" pitchFamily="34" charset="0"/>
              </a:rPr>
              <a:t>OS-OFDM</a:t>
            </a:r>
          </a:p>
        </p:txBody>
      </p:sp>
      <p:pic>
        <p:nvPicPr>
          <p:cNvPr id="11271"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3391495"/>
            <a:ext cx="5934075"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968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Alternative scheme: Time-Frequency Packing</a:t>
            </a:r>
            <a:endParaRPr lang="en-US" dirty="0"/>
          </a:p>
        </p:txBody>
      </p:sp>
      <p:pic>
        <p:nvPicPr>
          <p:cNvPr id="1536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450" y="836712"/>
            <a:ext cx="7017361"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5"/>
          <p:cNvSpPr>
            <a:spLocks noChangeArrowheads="1"/>
          </p:cNvSpPr>
          <p:nvPr/>
        </p:nvSpPr>
        <p:spPr bwMode="auto">
          <a:xfrm>
            <a:off x="611560" y="3960346"/>
            <a:ext cx="8352928"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2400" b="1" dirty="0" smtClean="0">
                <a:solidFill>
                  <a:srgbClr val="A50021"/>
                </a:solidFill>
                <a:latin typeface="Times New Roman" pitchFamily="18" charset="0"/>
                <a:cs typeface="Arial" pitchFamily="34" charset="0"/>
              </a:rPr>
              <a:t>Time-Frequency </a:t>
            </a:r>
            <a:r>
              <a:rPr lang="en-US" altLang="en-US" sz="2400" b="1" dirty="0">
                <a:solidFill>
                  <a:srgbClr val="A50021"/>
                </a:solidFill>
                <a:latin typeface="Times New Roman" pitchFamily="18" charset="0"/>
                <a:cs typeface="Arial" pitchFamily="34" charset="0"/>
              </a:rPr>
              <a:t>Packing is obtained </a:t>
            </a:r>
            <a:r>
              <a:rPr lang="en-US" altLang="en-US" sz="2400" b="1" dirty="0" smtClean="0">
                <a:solidFill>
                  <a:srgbClr val="A50021"/>
                </a:solidFill>
                <a:latin typeface="Times New Roman" pitchFamily="18" charset="0"/>
                <a:cs typeface="Arial" pitchFamily="34" charset="0"/>
              </a:rPr>
              <a:t>by:</a:t>
            </a:r>
          </a:p>
          <a:p>
            <a:pPr eaLnBrk="1" hangingPunct="1">
              <a:spcBef>
                <a:spcPct val="0"/>
              </a:spcBef>
              <a:buClrTx/>
              <a:buFontTx/>
              <a:buNone/>
            </a:pPr>
            <a:endParaRPr lang="en-US" altLang="en-US" sz="800" dirty="0">
              <a:latin typeface="Times New Roman" pitchFamily="18" charset="0"/>
              <a:cs typeface="Arial" pitchFamily="34" charset="0"/>
            </a:endParaRPr>
          </a:p>
          <a:p>
            <a:pPr eaLnBrk="1" hangingPunct="1">
              <a:spcBef>
                <a:spcPct val="0"/>
              </a:spcBef>
              <a:buClrTx/>
              <a:buFontTx/>
              <a:buNone/>
            </a:pPr>
            <a:r>
              <a:rPr lang="en-US" altLang="en-US" sz="2000" dirty="0">
                <a:latin typeface="Times New Roman" pitchFamily="18" charset="0"/>
                <a:cs typeface="Arial" pitchFamily="34" charset="0"/>
              </a:rPr>
              <a:t>At </a:t>
            </a:r>
            <a:r>
              <a:rPr lang="en-US" altLang="en-US" sz="2000" dirty="0" smtClean="0">
                <a:latin typeface="Times New Roman" pitchFamily="18" charset="0"/>
                <a:cs typeface="Arial" pitchFamily="34" charset="0"/>
              </a:rPr>
              <a:t>Transmitter:</a:t>
            </a:r>
            <a:endParaRPr lang="en-US" altLang="en-US" sz="2000" dirty="0">
              <a:latin typeface="Times New Roman" pitchFamily="18" charset="0"/>
              <a:cs typeface="Arial" pitchFamily="34" charset="0"/>
            </a:endParaRPr>
          </a:p>
          <a:p>
            <a:pPr lvl="1">
              <a:spcBef>
                <a:spcPct val="0"/>
              </a:spcBef>
              <a:buFontTx/>
              <a:buChar char="-"/>
            </a:pPr>
            <a:r>
              <a:rPr lang="en-US" altLang="en-US" sz="1600" dirty="0">
                <a:latin typeface="Times New Roman" pitchFamily="18" charset="0"/>
                <a:cs typeface="Arial" pitchFamily="34" charset="0"/>
              </a:rPr>
              <a:t>transmitting at </a:t>
            </a:r>
            <a:r>
              <a:rPr lang="en-US" altLang="en-US" sz="1600" dirty="0" smtClean="0">
                <a:latin typeface="Times New Roman" pitchFamily="18" charset="0"/>
                <a:cs typeface="Arial" pitchFamily="34" charset="0"/>
              </a:rPr>
              <a:t>“faster </a:t>
            </a:r>
            <a:r>
              <a:rPr lang="en-US" altLang="en-US" sz="1600" dirty="0">
                <a:latin typeface="Times New Roman" pitchFamily="18" charset="0"/>
                <a:cs typeface="Arial" pitchFamily="34" charset="0"/>
              </a:rPr>
              <a:t>than </a:t>
            </a:r>
            <a:r>
              <a:rPr lang="en-US" altLang="en-US" sz="1600" dirty="0" smtClean="0">
                <a:latin typeface="Times New Roman" pitchFamily="18" charset="0"/>
                <a:cs typeface="Arial" pitchFamily="34" charset="0"/>
              </a:rPr>
              <a:t>Nyquist” </a:t>
            </a:r>
            <a:r>
              <a:rPr lang="en-US" altLang="en-US" sz="1600" dirty="0">
                <a:latin typeface="Times New Roman" pitchFamily="18" charset="0"/>
                <a:cs typeface="Arial" pitchFamily="34" charset="0"/>
              </a:rPr>
              <a:t>signaling rate (e.g. 40 </a:t>
            </a:r>
            <a:r>
              <a:rPr lang="en-US" altLang="en-US" sz="1600" dirty="0" err="1">
                <a:latin typeface="Times New Roman" pitchFamily="18" charset="0"/>
                <a:cs typeface="Arial" pitchFamily="34" charset="0"/>
              </a:rPr>
              <a:t>Gbaud</a:t>
            </a:r>
            <a:r>
              <a:rPr lang="en-US" altLang="en-US" sz="1600" dirty="0">
                <a:latin typeface="Times New Roman" pitchFamily="18" charset="0"/>
                <a:cs typeface="Arial" pitchFamily="34" charset="0"/>
              </a:rPr>
              <a:t>/s digital data)</a:t>
            </a:r>
          </a:p>
          <a:p>
            <a:pPr lvl="1">
              <a:spcBef>
                <a:spcPct val="0"/>
              </a:spcBef>
              <a:buFontTx/>
              <a:buChar char="-"/>
            </a:pPr>
            <a:r>
              <a:rPr lang="en-US" altLang="en-US" sz="1600" dirty="0">
                <a:latin typeface="Times New Roman" pitchFamily="18" charset="0"/>
                <a:cs typeface="Arial" pitchFamily="34" charset="0"/>
              </a:rPr>
              <a:t>narrow-filtering in the electrical domain before driving the MZMs </a:t>
            </a:r>
            <a:r>
              <a:rPr lang="en-US" altLang="en-US" sz="1600" dirty="0">
                <a:latin typeface="Times New Roman" pitchFamily="18" charset="0"/>
                <a:cs typeface="Arial" pitchFamily="34" charset="0"/>
                <a:sym typeface="Wingdings" pitchFamily="2" charset="2"/>
              </a:rPr>
              <a:t>controlled ISI</a:t>
            </a:r>
            <a:endParaRPr lang="en-US" altLang="en-US" sz="1600" dirty="0">
              <a:latin typeface="Times New Roman" pitchFamily="18" charset="0"/>
              <a:cs typeface="Arial" pitchFamily="34" charset="0"/>
            </a:endParaRPr>
          </a:p>
          <a:p>
            <a:pPr eaLnBrk="1" hangingPunct="1">
              <a:spcBef>
                <a:spcPct val="0"/>
              </a:spcBef>
              <a:buClrTx/>
              <a:buFontTx/>
              <a:buNone/>
            </a:pPr>
            <a:r>
              <a:rPr lang="en-US" altLang="en-US" sz="2000" dirty="0">
                <a:latin typeface="Times New Roman" pitchFamily="18" charset="0"/>
                <a:cs typeface="Arial" pitchFamily="34" charset="0"/>
              </a:rPr>
              <a:t>At </a:t>
            </a:r>
            <a:r>
              <a:rPr lang="en-US" altLang="en-US" sz="2000" dirty="0" smtClean="0">
                <a:latin typeface="Times New Roman" pitchFamily="18" charset="0"/>
                <a:cs typeface="Arial" pitchFamily="34" charset="0"/>
              </a:rPr>
              <a:t>Receiver:</a:t>
            </a:r>
            <a:endParaRPr lang="en-US" altLang="en-US" sz="2000" dirty="0">
              <a:latin typeface="Times New Roman" pitchFamily="18" charset="0"/>
              <a:cs typeface="Arial" pitchFamily="34" charset="0"/>
            </a:endParaRPr>
          </a:p>
          <a:p>
            <a:pPr lvl="1">
              <a:spcBef>
                <a:spcPct val="0"/>
              </a:spcBef>
              <a:buFontTx/>
              <a:buChar char="-"/>
            </a:pPr>
            <a:r>
              <a:rPr lang="en-US" altLang="en-US" sz="1600" dirty="0">
                <a:latin typeface="Times New Roman" pitchFamily="18" charset="0"/>
                <a:cs typeface="Arial" pitchFamily="34" charset="0"/>
              </a:rPr>
              <a:t>DSP recovers the </a:t>
            </a:r>
            <a:r>
              <a:rPr lang="en-US" altLang="en-US" sz="1600" dirty="0" smtClean="0">
                <a:latin typeface="Times New Roman" pitchFamily="18" charset="0"/>
                <a:cs typeface="Arial" pitchFamily="34" charset="0"/>
              </a:rPr>
              <a:t>signal</a:t>
            </a:r>
            <a:endParaRPr lang="en-US" altLang="en-US" sz="1600" dirty="0">
              <a:latin typeface="Times New Roman" pitchFamily="18" charset="0"/>
              <a:cs typeface="Arial" pitchFamily="34" charset="0"/>
            </a:endParaRPr>
          </a:p>
          <a:p>
            <a:pPr lvl="1">
              <a:spcBef>
                <a:spcPct val="0"/>
              </a:spcBef>
              <a:buFontTx/>
              <a:buChar char="-"/>
            </a:pPr>
            <a:r>
              <a:rPr lang="en-US" altLang="en-US" sz="1600" dirty="0" smtClean="0">
                <a:latin typeface="Times New Roman" pitchFamily="18" charset="0"/>
                <a:cs typeface="Arial" pitchFamily="34" charset="0"/>
              </a:rPr>
              <a:t>to </a:t>
            </a:r>
            <a:r>
              <a:rPr lang="en-US" altLang="en-US" sz="1600" dirty="0">
                <a:latin typeface="Times New Roman" pitchFamily="18" charset="0"/>
                <a:cs typeface="Arial" pitchFamily="34" charset="0"/>
              </a:rPr>
              <a:t>combat the </a:t>
            </a:r>
            <a:r>
              <a:rPr lang="en-US" altLang="en-US" sz="1600" dirty="0" smtClean="0">
                <a:latin typeface="Times New Roman" pitchFamily="18" charset="0"/>
                <a:cs typeface="Arial" pitchFamily="34" charset="0"/>
              </a:rPr>
              <a:t>strong ISI </a:t>
            </a:r>
            <a:r>
              <a:rPr lang="en-US" altLang="en-US" sz="1600" dirty="0">
                <a:latin typeface="Times New Roman" pitchFamily="18" charset="0"/>
                <a:cs typeface="Arial" pitchFamily="34" charset="0"/>
              </a:rPr>
              <a:t>a turbo scheme is </a:t>
            </a:r>
            <a:r>
              <a:rPr lang="en-US" altLang="en-US" sz="1600" dirty="0" smtClean="0">
                <a:latin typeface="Times New Roman" pitchFamily="18" charset="0"/>
                <a:cs typeface="Arial" pitchFamily="34" charset="0"/>
              </a:rPr>
              <a:t>needed: a </a:t>
            </a:r>
            <a:r>
              <a:rPr lang="en-US" altLang="en-US" sz="1600" dirty="0">
                <a:latin typeface="Times New Roman" pitchFamily="18" charset="0"/>
                <a:cs typeface="Arial" pitchFamily="34" charset="0"/>
              </a:rPr>
              <a:t>2D FFE equalizer is followed by a maximum a posteriori symbol detector (BCJR) </a:t>
            </a:r>
          </a:p>
        </p:txBody>
      </p:sp>
    </p:spTree>
    <p:extLst>
      <p:ext uri="{BB962C8B-B14F-4D97-AF65-F5344CB8AC3E}">
        <p14:creationId xmlns:p14="http://schemas.microsoft.com/office/powerpoint/2010/main" val="6557860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AO-OFDM Evaluation Results</a:t>
            </a:r>
            <a:endParaRPr lang="en-US" dirty="0"/>
          </a:p>
        </p:txBody>
      </p:sp>
      <p:pic>
        <p:nvPicPr>
          <p:cNvPr id="13315" name="Immagin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909563"/>
            <a:ext cx="5472113"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Immagin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7043" y="4221088"/>
            <a:ext cx="6123429"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4"/>
          <p:cNvSpPr>
            <a:spLocks noChangeArrowheads="1"/>
          </p:cNvSpPr>
          <p:nvPr/>
        </p:nvSpPr>
        <p:spPr bwMode="auto">
          <a:xfrm>
            <a:off x="6145212" y="981075"/>
            <a:ext cx="29987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600" dirty="0">
                <a:latin typeface="Times New Roman" pitchFamily="18" charset="0"/>
                <a:cs typeface="Arial" pitchFamily="34" charset="0"/>
              </a:rPr>
              <a:t>The transmission of 8 AO-OFDM channels at 12.5GHz has been successfully demonstrated at NICT laboratories. </a:t>
            </a:r>
          </a:p>
        </p:txBody>
      </p:sp>
    </p:spTree>
    <p:extLst>
      <p:ext uri="{BB962C8B-B14F-4D97-AF65-F5344CB8AC3E}">
        <p14:creationId xmlns:p14="http://schemas.microsoft.com/office/powerpoint/2010/main" val="30063258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OS-OFDM Evaluation Results</a:t>
            </a:r>
            <a:endParaRPr lang="en-US" dirty="0"/>
          </a:p>
        </p:txBody>
      </p:sp>
      <p:pic>
        <p:nvPicPr>
          <p:cNvPr id="20483" name="Content Placeholder 3"/>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79512" y="966539"/>
            <a:ext cx="5940425" cy="17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212" y="2964712"/>
            <a:ext cx="3671763" cy="2552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0486" name="Rectangle 7"/>
          <p:cNvSpPr>
            <a:spLocks noChangeArrowheads="1"/>
          </p:cNvSpPr>
          <p:nvPr/>
        </p:nvSpPr>
        <p:spPr bwMode="auto">
          <a:xfrm>
            <a:off x="684212" y="5589240"/>
            <a:ext cx="784822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GB" altLang="en-US" sz="1600" dirty="0">
                <a:latin typeface="Times New Roman" pitchFamily="18" charset="0"/>
                <a:cs typeface="Arial" pitchFamily="34" charset="0"/>
              </a:rPr>
              <a:t>At a BER of 10</a:t>
            </a:r>
            <a:r>
              <a:rPr lang="en-GB" altLang="en-US" sz="1600" baseline="30000" dirty="0">
                <a:latin typeface="Times New Roman" pitchFamily="18" charset="0"/>
                <a:cs typeface="Arial" pitchFamily="34" charset="0"/>
              </a:rPr>
              <a:t>-3</a:t>
            </a:r>
            <a:r>
              <a:rPr lang="en-GB" altLang="en-US" sz="1600" dirty="0">
                <a:latin typeface="Times New Roman" pitchFamily="18" charset="0"/>
                <a:cs typeface="Arial" pitchFamily="34" charset="0"/>
              </a:rPr>
              <a:t> (below the FEC limit with 7% coding </a:t>
            </a:r>
            <a:r>
              <a:rPr lang="en-GB" altLang="en-US" sz="1600" dirty="0" smtClean="0">
                <a:latin typeface="Times New Roman" pitchFamily="18" charset="0"/>
                <a:cs typeface="Arial" pitchFamily="34" charset="0"/>
              </a:rPr>
              <a:t>overhead), the </a:t>
            </a:r>
            <a:r>
              <a:rPr lang="en-GB" altLang="en-US" sz="1600" dirty="0">
                <a:latin typeface="Times New Roman" pitchFamily="18" charset="0"/>
                <a:cs typeface="Arial" pitchFamily="34" charset="0"/>
              </a:rPr>
              <a:t>transmission distance with QPSK at 3.43 b/s/Hz is over 6000 km, with 8QAM at 5.25 b/s/Hz the distance is over 2000 km and with 16QAM at 7 b/s/Hz the distance is </a:t>
            </a:r>
            <a:r>
              <a:rPr lang="en-GB" altLang="en-US" sz="1600" dirty="0" smtClean="0">
                <a:latin typeface="Times New Roman" pitchFamily="18" charset="0"/>
                <a:cs typeface="Arial" pitchFamily="34" charset="0"/>
              </a:rPr>
              <a:t>about </a:t>
            </a:r>
            <a:r>
              <a:rPr lang="en-GB" altLang="en-US" sz="1600" dirty="0">
                <a:latin typeface="Times New Roman" pitchFamily="18" charset="0"/>
                <a:cs typeface="Arial" pitchFamily="34" charset="0"/>
              </a:rPr>
              <a:t>1000 km. </a:t>
            </a:r>
            <a:endParaRPr lang="en-US" altLang="en-US" sz="1600" dirty="0">
              <a:latin typeface="Times New Roman" pitchFamily="18" charset="0"/>
              <a:cs typeface="Arial" pitchFamily="34" charset="0"/>
            </a:endParaRPr>
          </a:p>
        </p:txBody>
      </p:sp>
      <p:pic>
        <p:nvPicPr>
          <p:cNvPr id="20487"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924944"/>
            <a:ext cx="3528392" cy="2611076"/>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894531"/>
            <a:ext cx="2881189"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14561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Time-Frequency Packing Evaluation </a:t>
            </a:r>
            <a:r>
              <a:rPr lang="en-US" dirty="0"/>
              <a:t>R</a:t>
            </a:r>
            <a:r>
              <a:rPr lang="en-US" dirty="0" smtClean="0"/>
              <a:t>esults</a:t>
            </a:r>
            <a:endParaRPr lang="en-US" dirty="0"/>
          </a:p>
        </p:txBody>
      </p:sp>
      <p:sp>
        <p:nvSpPr>
          <p:cNvPr id="19459" name="Rectangle 2"/>
          <p:cNvSpPr>
            <a:spLocks noChangeArrowheads="1"/>
          </p:cNvSpPr>
          <p:nvPr/>
        </p:nvSpPr>
        <p:spPr bwMode="auto">
          <a:xfrm>
            <a:off x="646931" y="1133317"/>
            <a:ext cx="788550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eaLnBrk="1" hangingPunct="1">
              <a:spcBef>
                <a:spcPct val="0"/>
              </a:spcBef>
              <a:buClrTx/>
              <a:buFontTx/>
              <a:buNone/>
            </a:pPr>
            <a:r>
              <a:rPr lang="en-US" altLang="en-US" sz="2000" dirty="0">
                <a:latin typeface="Times New Roman" pitchFamily="18" charset="0"/>
                <a:cs typeface="Arial" pitchFamily="34" charset="0"/>
              </a:rPr>
              <a:t>200 GHz </a:t>
            </a:r>
            <a:r>
              <a:rPr lang="en-US" altLang="en-US" sz="2000" dirty="0" err="1">
                <a:latin typeface="Times New Roman" pitchFamily="18" charset="0"/>
                <a:cs typeface="Arial" pitchFamily="34" charset="0"/>
              </a:rPr>
              <a:t>superchannel</a:t>
            </a:r>
            <a:r>
              <a:rPr lang="en-US" altLang="en-US" sz="2000" dirty="0">
                <a:latin typeface="Times New Roman" pitchFamily="18" charset="0"/>
                <a:cs typeface="Arial" pitchFamily="34" charset="0"/>
              </a:rPr>
              <a:t> made of 8x40 </a:t>
            </a:r>
            <a:r>
              <a:rPr lang="en-US" altLang="en-US" sz="2000" dirty="0" err="1">
                <a:latin typeface="Times New Roman" pitchFamily="18" charset="0"/>
                <a:cs typeface="Arial" pitchFamily="34" charset="0"/>
              </a:rPr>
              <a:t>Gbaud</a:t>
            </a:r>
            <a:r>
              <a:rPr lang="en-US" altLang="en-US" sz="2000" dirty="0">
                <a:latin typeface="Times New Roman" pitchFamily="18" charset="0"/>
                <a:cs typeface="Arial" pitchFamily="34" charset="0"/>
              </a:rPr>
              <a:t>/s sub-channels spaced 25 GHz and modulated with DP-QPSK Frequency Packing </a:t>
            </a:r>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186" y="2129235"/>
            <a:ext cx="3954766" cy="3063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9462" name="Rectangle 6"/>
          <p:cNvSpPr>
            <a:spLocks noChangeArrowheads="1"/>
          </p:cNvSpPr>
          <p:nvPr/>
        </p:nvSpPr>
        <p:spPr bwMode="auto">
          <a:xfrm>
            <a:off x="4278848" y="5297587"/>
            <a:ext cx="468564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eaLnBrk="1" hangingPunct="1">
              <a:spcBef>
                <a:spcPct val="0"/>
              </a:spcBef>
              <a:buClrTx/>
              <a:buFontTx/>
              <a:buNone/>
            </a:pPr>
            <a:r>
              <a:rPr lang="en-US" altLang="en-US" sz="2000" dirty="0">
                <a:latin typeface="Times New Roman" pitchFamily="18" charset="0"/>
                <a:cs typeface="Arial" pitchFamily="34" charset="0"/>
              </a:rPr>
              <a:t>Achievable OSNR and Spectral Efficiency</a:t>
            </a:r>
          </a:p>
          <a:p>
            <a:pPr algn="ctr" eaLnBrk="1" hangingPunct="1">
              <a:spcBef>
                <a:spcPct val="0"/>
              </a:spcBef>
              <a:buClrTx/>
              <a:buFontTx/>
              <a:buNone/>
            </a:pPr>
            <a:r>
              <a:rPr lang="en-US" altLang="en-US" sz="2000" dirty="0">
                <a:latin typeface="Times New Roman" pitchFamily="18" charset="0"/>
                <a:cs typeface="Arial" pitchFamily="34" charset="0"/>
              </a:rPr>
              <a:t>as a function of code rate applied </a:t>
            </a:r>
          </a:p>
        </p:txBody>
      </p:sp>
      <p:sp>
        <p:nvSpPr>
          <p:cNvPr id="19463" name="Text Box 8"/>
          <p:cNvSpPr txBox="1">
            <a:spLocks noChangeArrowheads="1"/>
          </p:cNvSpPr>
          <p:nvPr/>
        </p:nvSpPr>
        <p:spPr bwMode="auto">
          <a:xfrm>
            <a:off x="233561" y="5313263"/>
            <a:ext cx="3966127"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eaLnBrk="1" hangingPunct="1">
              <a:spcBef>
                <a:spcPct val="0"/>
              </a:spcBef>
              <a:buClrTx/>
              <a:buFontTx/>
              <a:buNone/>
            </a:pPr>
            <a:r>
              <a:rPr lang="en-US" altLang="en-US" sz="2000" dirty="0">
                <a:latin typeface="Times New Roman" pitchFamily="18" charset="0"/>
                <a:cs typeface="Arial" pitchFamily="34" charset="0"/>
              </a:rPr>
              <a:t>SE beyond 5 bit/s/Hz is achievable</a:t>
            </a:r>
          </a:p>
          <a:p>
            <a:pPr algn="ctr" eaLnBrk="1" hangingPunct="1">
              <a:spcBef>
                <a:spcPct val="0"/>
              </a:spcBef>
              <a:buClrTx/>
              <a:buFontTx/>
              <a:buNone/>
            </a:pPr>
            <a:r>
              <a:rPr lang="en-US" altLang="en-US" sz="2000" dirty="0" smtClean="0">
                <a:latin typeface="Times New Roman" pitchFamily="18" charset="0"/>
                <a:cs typeface="Arial" pitchFamily="34" charset="0"/>
              </a:rPr>
              <a:t>with QPSK modulation!</a:t>
            </a:r>
            <a:endParaRPr lang="en-US" altLang="en-US" sz="2000" dirty="0">
              <a:latin typeface="Times New Roman" pitchFamily="18" charset="0"/>
              <a:cs typeface="Arial" pitchFamily="34" charset="0"/>
            </a:endParaRPr>
          </a:p>
        </p:txBody>
      </p:sp>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0344" y="2275768"/>
            <a:ext cx="4880712" cy="281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2879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1124744"/>
            <a:ext cx="8971837"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ASTRON transceiver(s) cost analysis</a:t>
            </a:r>
            <a:endParaRPr lang="en-US" kern="0" dirty="0"/>
          </a:p>
        </p:txBody>
      </p:sp>
    </p:spTree>
    <p:extLst>
      <p:ext uri="{BB962C8B-B14F-4D97-AF65-F5344CB8AC3E}">
        <p14:creationId xmlns:p14="http://schemas.microsoft.com/office/powerpoint/2010/main" val="177149142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ASTRON OS-OFDM transceiver cost &amp; power consumption (long-haul applications)</a:t>
            </a:r>
            <a:endParaRPr lang="en-US" dirty="0"/>
          </a:p>
        </p:txBody>
      </p:sp>
      <p:sp>
        <p:nvSpPr>
          <p:cNvPr id="3" name="Content Placeholder 3"/>
          <p:cNvSpPr txBox="1">
            <a:spLocks/>
          </p:cNvSpPr>
          <p:nvPr/>
        </p:nvSpPr>
        <p:spPr bwMode="auto">
          <a:xfrm>
            <a:off x="198438" y="836712"/>
            <a:ext cx="8694737"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buClr>
                <a:schemeClr val="accent6">
                  <a:lumMod val="75000"/>
                </a:schemeClr>
              </a:buClr>
              <a:defRPr/>
            </a:pPr>
            <a:r>
              <a:rPr lang="en-GB" sz="2400" kern="0" dirty="0" smtClean="0"/>
              <a:t>OS-OFDM super-channel transceiver </a:t>
            </a:r>
            <a:r>
              <a:rPr lang="en-US" sz="2400" kern="0" dirty="0" smtClean="0"/>
              <a:t>with sub-banding DSP chip</a:t>
            </a:r>
          </a:p>
          <a:p>
            <a:pPr lvl="1">
              <a:defRPr/>
            </a:pPr>
            <a:endParaRPr lang="en-US" kern="0" dirty="0"/>
          </a:p>
        </p:txBody>
      </p:sp>
      <p:graphicFrame>
        <p:nvGraphicFramePr>
          <p:cNvPr id="4" name="Group 144"/>
          <p:cNvGraphicFramePr>
            <a:graphicFrameLocks noGrp="1"/>
          </p:cNvGraphicFramePr>
          <p:nvPr/>
        </p:nvGraphicFramePr>
        <p:xfrm>
          <a:off x="188913" y="1374775"/>
          <a:ext cx="8704262" cy="3991159"/>
        </p:xfrm>
        <a:graphic>
          <a:graphicData uri="http://schemas.openxmlformats.org/drawingml/2006/table">
            <a:tbl>
              <a:tblPr/>
              <a:tblGrid>
                <a:gridCol w="2344737">
                  <a:extLst>
                    <a:ext uri="{9D8B030D-6E8A-4147-A177-3AD203B41FA5}">
                      <a16:colId xmlns="" xmlns:a16="http://schemas.microsoft.com/office/drawing/2014/main" val="20000"/>
                    </a:ext>
                  </a:extLst>
                </a:gridCol>
                <a:gridCol w="755650">
                  <a:extLst>
                    <a:ext uri="{9D8B030D-6E8A-4147-A177-3AD203B41FA5}">
                      <a16:colId xmlns="" xmlns:a16="http://schemas.microsoft.com/office/drawing/2014/main" val="20001"/>
                    </a:ext>
                  </a:extLst>
                </a:gridCol>
                <a:gridCol w="881063">
                  <a:extLst>
                    <a:ext uri="{9D8B030D-6E8A-4147-A177-3AD203B41FA5}">
                      <a16:colId xmlns="" xmlns:a16="http://schemas.microsoft.com/office/drawing/2014/main" val="20002"/>
                    </a:ext>
                  </a:extLst>
                </a:gridCol>
                <a:gridCol w="615950">
                  <a:extLst>
                    <a:ext uri="{9D8B030D-6E8A-4147-A177-3AD203B41FA5}">
                      <a16:colId xmlns="" xmlns:a16="http://schemas.microsoft.com/office/drawing/2014/main" val="20003"/>
                    </a:ext>
                  </a:extLst>
                </a:gridCol>
                <a:gridCol w="974725">
                  <a:extLst>
                    <a:ext uri="{9D8B030D-6E8A-4147-A177-3AD203B41FA5}">
                      <a16:colId xmlns="" xmlns:a16="http://schemas.microsoft.com/office/drawing/2014/main" val="20004"/>
                    </a:ext>
                  </a:extLst>
                </a:gridCol>
                <a:gridCol w="755650">
                  <a:extLst>
                    <a:ext uri="{9D8B030D-6E8A-4147-A177-3AD203B41FA5}">
                      <a16:colId xmlns="" xmlns:a16="http://schemas.microsoft.com/office/drawing/2014/main" val="20005"/>
                    </a:ext>
                  </a:extLst>
                </a:gridCol>
                <a:gridCol w="755650">
                  <a:extLst>
                    <a:ext uri="{9D8B030D-6E8A-4147-A177-3AD203B41FA5}">
                      <a16:colId xmlns="" xmlns:a16="http://schemas.microsoft.com/office/drawing/2014/main" val="20006"/>
                    </a:ext>
                  </a:extLst>
                </a:gridCol>
                <a:gridCol w="755650">
                  <a:extLst>
                    <a:ext uri="{9D8B030D-6E8A-4147-A177-3AD203B41FA5}">
                      <a16:colId xmlns="" xmlns:a16="http://schemas.microsoft.com/office/drawing/2014/main" val="20007"/>
                    </a:ext>
                  </a:extLst>
                </a:gridCol>
                <a:gridCol w="865187">
                  <a:extLst>
                    <a:ext uri="{9D8B030D-6E8A-4147-A177-3AD203B41FA5}">
                      <a16:colId xmlns="" xmlns:a16="http://schemas.microsoft.com/office/drawing/2014/main" val="20008"/>
                    </a:ext>
                  </a:extLst>
                </a:gridCol>
              </a:tblGrid>
              <a:tr h="245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1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1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1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gridSpan="6">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Sp-Ch TRx</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736023">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Component</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Unit cost (K$)</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Power (W) [max]</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Integration reduction factor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Total Cost (K$)</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Relative cost (*)</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Relative cost (**)</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Total power (W)</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extLst>
                  <a:ext uri="{0D108BD9-81ED-4DB2-BD59-A6C34878D82A}">
                    <a16:rowId xmlns="" xmlns:a16="http://schemas.microsoft.com/office/drawing/2014/main" val="10001"/>
                  </a:ext>
                </a:extLst>
              </a:tr>
              <a:tr h="2856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DSP Chip</a:t>
                      </a: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 (sub-banding)</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10</a:t>
                      </a: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Calibri" pitchFamily="34" charset="0"/>
                          <a:cs typeface="Times New Roman" pitchFamily="18" charset="0"/>
                        </a:rPr>
                        <a:t>25-30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80.00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2.9</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1400" b="0" i="0" u="none" strike="noStrike" cap="none" normalizeH="0" baseline="0" dirty="0" smtClean="0">
                          <a:ln>
                            <a:noFill/>
                          </a:ln>
                          <a:solidFill>
                            <a:srgbClr val="000000"/>
                          </a:solidFill>
                          <a:effectLst/>
                          <a:latin typeface="Calibri" pitchFamily="34" charset="0"/>
                          <a:cs typeface="Times New Roman" pitchFamily="18" charset="0"/>
                        </a:rPr>
                        <a:t>200-240</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2"/>
                  </a:ext>
                </a:extLst>
              </a:tr>
              <a:tr h="245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PM IQ Mod</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dirty="0" smtClean="0">
                          <a:ln>
                            <a:noFill/>
                          </a:ln>
                          <a:solidFill>
                            <a:srgbClr val="000000"/>
                          </a:solidFill>
                          <a:effectLst/>
                          <a:latin typeface="Calibri" pitchFamily="34" charset="0"/>
                          <a:cs typeface="Times New Roman" pitchFamily="18" charset="0"/>
                        </a:rPr>
                        <a:t>0.00</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28.80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266624">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Laser (Tx &amp; Rx LO)</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0.3</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dirty="0" smtClean="0">
                          <a:ln>
                            <a:noFill/>
                          </a:ln>
                          <a:solidFill>
                            <a:srgbClr val="000000"/>
                          </a:solidFill>
                          <a:effectLst/>
                          <a:latin typeface="Calibri" pitchFamily="34" charset="0"/>
                          <a:cs typeface="Times New Roman" pitchFamily="18" charset="0"/>
                        </a:rPr>
                        <a:t>3.0</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24758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4-Port Modulator Driver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9.60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0.3</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266624">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RF LP filter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64</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3.84</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dirty="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dirty="0" smtClean="0">
                          <a:ln>
                            <a:noFill/>
                          </a:ln>
                          <a:solidFill>
                            <a:srgbClr val="000000"/>
                          </a:solidFill>
                          <a:effectLst/>
                          <a:latin typeface="Calibri" pitchFamily="34" charset="0"/>
                          <a:cs typeface="Times New Roman" pitchFamily="18" charset="0"/>
                        </a:rPr>
                        <a:t>0.</a:t>
                      </a: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7</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25710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DP Coherent Receiver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28.80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42850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Variable gain dual-stage EDFA</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3.00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0.6</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27614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Comb generator modulator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245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Comb generator mod. driver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2.40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0.5</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245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1:N AWG</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0.60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r h="245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dirty="0" smtClean="0">
                          <a:ln>
                            <a:noFill/>
                          </a:ln>
                          <a:solidFill>
                            <a:srgbClr val="000000"/>
                          </a:solidFill>
                          <a:effectLst/>
                          <a:latin typeface="Calibri" pitchFamily="34" charset="0"/>
                          <a:cs typeface="Times New Roman" pitchFamily="18" charset="0"/>
                        </a:rPr>
                        <a:t>16</a:t>
                      </a: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4</a:t>
                      </a:r>
                      <a:r>
                        <a:rPr kumimoji="0" lang="el-GR" sz="1400" b="1" i="0" u="none" strike="noStrike" cap="none" normalizeH="0" baseline="0" dirty="0" smtClean="0">
                          <a:ln>
                            <a:noFill/>
                          </a:ln>
                          <a:solidFill>
                            <a:srgbClr val="000000"/>
                          </a:solidFill>
                          <a:effectLst/>
                          <a:latin typeface="Calibri" pitchFamily="34" charset="0"/>
                          <a:cs typeface="Times New Roman" pitchFamily="18" charset="0"/>
                        </a:rPr>
                        <a:t>.</a:t>
                      </a: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84</a:t>
                      </a:r>
                      <a:endParaRPr kumimoji="0" lang="el-GR" sz="1400" b="1"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5.9</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dirty="0" smtClean="0">
                          <a:ln>
                            <a:noFill/>
                          </a:ln>
                          <a:solidFill>
                            <a:srgbClr val="000000"/>
                          </a:solidFill>
                          <a:effectLst/>
                          <a:latin typeface="Calibri" pitchFamily="34" charset="0"/>
                          <a:cs typeface="Times New Roman" pitchFamily="18" charset="0"/>
                        </a:rPr>
                        <a:t>3</a:t>
                      </a: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1</a:t>
                      </a:r>
                      <a:r>
                        <a:rPr kumimoji="0" lang="el-GR" sz="1400" b="1" i="0" u="none" strike="noStrike" cap="none" normalizeH="0" baseline="0" dirty="0" smtClean="0">
                          <a:ln>
                            <a:noFill/>
                          </a:ln>
                          <a:solidFill>
                            <a:srgbClr val="000000"/>
                          </a:solidFill>
                          <a:effectLst/>
                          <a:latin typeface="Calibri" pitchFamily="34" charset="0"/>
                          <a:cs typeface="Times New Roman" pitchFamily="18" charset="0"/>
                        </a:rPr>
                        <a:t>.</a:t>
                      </a: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0</a:t>
                      </a:r>
                      <a:endParaRPr kumimoji="0" lang="el-GR" sz="1400" b="1"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Calibri" pitchFamily="34" charset="0"/>
                          <a:cs typeface="Times New Roman" pitchFamily="18" charset="0"/>
                        </a:rPr>
                        <a:t>279</a:t>
                      </a: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-319</a:t>
                      </a:r>
                      <a:endParaRPr kumimoji="0" lang="el-GR" sz="1400" b="1"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2"/>
                  </a:ext>
                </a:extLst>
              </a:tr>
            </a:tbl>
          </a:graphicData>
        </a:graphic>
      </p:graphicFrame>
      <p:sp>
        <p:nvSpPr>
          <p:cNvPr id="51341" name="Rectangle 895"/>
          <p:cNvSpPr>
            <a:spLocks noChangeArrowheads="1"/>
          </p:cNvSpPr>
          <p:nvPr/>
        </p:nvSpPr>
        <p:spPr bwMode="auto">
          <a:xfrm>
            <a:off x="5830888" y="5789613"/>
            <a:ext cx="32845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400">
                <a:latin typeface="Times New Roman" pitchFamily="18" charset="0"/>
                <a:cs typeface="Arial" pitchFamily="34" charset="0"/>
              </a:rPr>
              <a:t>(*) Relative to cost of 100G transceiver. </a:t>
            </a:r>
          </a:p>
          <a:p>
            <a:pPr eaLnBrk="1" hangingPunct="1">
              <a:spcBef>
                <a:spcPct val="0"/>
              </a:spcBef>
              <a:buClrTx/>
              <a:buFontTx/>
              <a:buNone/>
            </a:pPr>
            <a:r>
              <a:rPr lang="en-US" altLang="en-US" sz="1400">
                <a:latin typeface="Times New Roman" pitchFamily="18" charset="0"/>
                <a:cs typeface="Arial" pitchFamily="34" charset="0"/>
              </a:rPr>
              <a:t>(**) Relative to cost of 10G transceiver </a:t>
            </a:r>
            <a:endParaRPr lang="el-GR" altLang="en-US" sz="1400">
              <a:latin typeface="Times New Roman" pitchFamily="18" charset="0"/>
              <a:cs typeface="Arial" pitchFamily="34" charset="0"/>
            </a:endParaRPr>
          </a:p>
        </p:txBody>
      </p:sp>
      <p:sp>
        <p:nvSpPr>
          <p:cNvPr id="51342" name="TextBox 4"/>
          <p:cNvSpPr txBox="1">
            <a:spLocks noChangeArrowheads="1"/>
          </p:cNvSpPr>
          <p:nvPr/>
        </p:nvSpPr>
        <p:spPr bwMode="auto">
          <a:xfrm>
            <a:off x="611560" y="5624513"/>
            <a:ext cx="48053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400" dirty="0">
                <a:solidFill>
                  <a:srgbClr val="FF0000"/>
                </a:solidFill>
                <a:latin typeface="Times New Roman" pitchFamily="18" charset="0"/>
                <a:cs typeface="Arial" pitchFamily="34" charset="0"/>
              </a:rPr>
              <a:t>We assumed sub-banding DSP costs approximately the same as the conventional DSP chip, </a:t>
            </a:r>
            <a:r>
              <a:rPr lang="en-US" altLang="en-US" sz="1400" dirty="0" smtClean="0">
                <a:solidFill>
                  <a:srgbClr val="FF0000"/>
                </a:solidFill>
                <a:latin typeface="Times New Roman" pitchFamily="18" charset="0"/>
                <a:cs typeface="Arial" pitchFamily="34" charset="0"/>
              </a:rPr>
              <a:t>but the </a:t>
            </a:r>
            <a:r>
              <a:rPr lang="en-US" altLang="en-US" sz="1400" dirty="0">
                <a:solidFill>
                  <a:srgbClr val="FF0000"/>
                </a:solidFill>
                <a:latin typeface="Times New Roman" pitchFamily="18" charset="0"/>
                <a:cs typeface="Arial" pitchFamily="34" charset="0"/>
              </a:rPr>
              <a:t>power consumption is about 25% of that of a conventional DSP (except FEC) </a:t>
            </a:r>
            <a:endParaRPr lang="el-GR" altLang="en-US" sz="1400" dirty="0">
              <a:solidFill>
                <a:srgbClr val="FF0000"/>
              </a:solidFill>
              <a:latin typeface="Times New Roman" pitchFamily="18" charset="0"/>
              <a:cs typeface="Arial" pitchFamily="34" charset="0"/>
            </a:endParaRPr>
          </a:p>
        </p:txBody>
      </p:sp>
      <p:sp>
        <p:nvSpPr>
          <p:cNvPr id="51343" name="TextBox 6"/>
          <p:cNvSpPr txBox="1">
            <a:spLocks noChangeArrowheads="1"/>
          </p:cNvSpPr>
          <p:nvPr/>
        </p:nvSpPr>
        <p:spPr bwMode="auto">
          <a:xfrm>
            <a:off x="638548" y="5330825"/>
            <a:ext cx="477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800" u="sng">
                <a:latin typeface="Times New Roman" pitchFamily="18" charset="0"/>
                <a:cs typeface="Arial" pitchFamily="34" charset="0"/>
              </a:rPr>
              <a:t>Sub-Ch TRx</a:t>
            </a:r>
            <a:r>
              <a:rPr lang="en-US" altLang="en-US" sz="1800">
                <a:latin typeface="Times New Roman" pitchFamily="18" charset="0"/>
                <a:cs typeface="Arial" pitchFamily="34" charset="0"/>
              </a:rPr>
              <a:t>: Cost: $27.40k, Power: 35.0-49.0W</a:t>
            </a:r>
            <a:endParaRPr lang="el-GR" altLang="en-US" sz="1800">
              <a:latin typeface="Times New Roman" pitchFamily="18" charset="0"/>
              <a:cs typeface="Arial" pitchFamily="34" charset="0"/>
            </a:endParaRPr>
          </a:p>
        </p:txBody>
      </p:sp>
    </p:spTree>
    <p:extLst>
      <p:ext uri="{BB962C8B-B14F-4D97-AF65-F5344CB8AC3E}">
        <p14:creationId xmlns:p14="http://schemas.microsoft.com/office/powerpoint/2010/main" val="2543332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ASTRON AO-OFDM transceiver </a:t>
            </a:r>
            <a:r>
              <a:rPr lang="en-US" dirty="0"/>
              <a:t>cost &amp; power </a:t>
            </a:r>
            <a:r>
              <a:rPr lang="en-US" dirty="0" smtClean="0"/>
              <a:t>consumption (short-haul applications)</a:t>
            </a:r>
            <a:endParaRPr lang="en-US" dirty="0"/>
          </a:p>
        </p:txBody>
      </p:sp>
      <p:sp>
        <p:nvSpPr>
          <p:cNvPr id="3" name="Content Placeholder 3"/>
          <p:cNvSpPr txBox="1">
            <a:spLocks/>
          </p:cNvSpPr>
          <p:nvPr/>
        </p:nvSpPr>
        <p:spPr>
          <a:xfrm>
            <a:off x="251520" y="908050"/>
            <a:ext cx="8641655" cy="5616575"/>
          </a:xfrm>
          <a:prstGeom prst="rect">
            <a:avLst/>
          </a:prstGeom>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GB" altLang="en-US" sz="2400" kern="0" dirty="0" smtClean="0"/>
              <a:t>AO-OFDM super-channel transceiver </a:t>
            </a:r>
            <a:r>
              <a:rPr lang="en-US" altLang="en-US" sz="2400" kern="0" dirty="0" smtClean="0"/>
              <a:t>without DSP</a:t>
            </a:r>
          </a:p>
          <a:p>
            <a:pPr lvl="1">
              <a:defRPr/>
            </a:pPr>
            <a:endParaRPr lang="en-US" altLang="en-US" kern="0" dirty="0" smtClean="0"/>
          </a:p>
        </p:txBody>
      </p:sp>
      <p:graphicFrame>
        <p:nvGraphicFramePr>
          <p:cNvPr id="4" name="Group 137"/>
          <p:cNvGraphicFramePr>
            <a:graphicFrameLocks noGrp="1"/>
          </p:cNvGraphicFramePr>
          <p:nvPr>
            <p:extLst>
              <p:ext uri="{D42A27DB-BD31-4B8C-83A1-F6EECF244321}">
                <p14:modId xmlns:p14="http://schemas.microsoft.com/office/powerpoint/2010/main" val="2248013329"/>
              </p:ext>
            </p:extLst>
          </p:nvPr>
        </p:nvGraphicFramePr>
        <p:xfrm>
          <a:off x="295275" y="1628800"/>
          <a:ext cx="8555038" cy="3925888"/>
        </p:xfrm>
        <a:graphic>
          <a:graphicData uri="http://schemas.openxmlformats.org/drawingml/2006/table">
            <a:tbl>
              <a:tblPr/>
              <a:tblGrid>
                <a:gridCol w="1855788">
                  <a:extLst>
                    <a:ext uri="{9D8B030D-6E8A-4147-A177-3AD203B41FA5}">
                      <a16:colId xmlns="" xmlns:a16="http://schemas.microsoft.com/office/drawing/2014/main" val="20000"/>
                    </a:ext>
                  </a:extLst>
                </a:gridCol>
                <a:gridCol w="639762">
                  <a:extLst>
                    <a:ext uri="{9D8B030D-6E8A-4147-A177-3AD203B41FA5}">
                      <a16:colId xmlns="" xmlns:a16="http://schemas.microsoft.com/office/drawing/2014/main" val="20001"/>
                    </a:ext>
                  </a:extLst>
                </a:gridCol>
                <a:gridCol w="736600">
                  <a:extLst>
                    <a:ext uri="{9D8B030D-6E8A-4147-A177-3AD203B41FA5}">
                      <a16:colId xmlns="" xmlns:a16="http://schemas.microsoft.com/office/drawing/2014/main" val="20002"/>
                    </a:ext>
                  </a:extLst>
                </a:gridCol>
                <a:gridCol w="457200">
                  <a:extLst>
                    <a:ext uri="{9D8B030D-6E8A-4147-A177-3AD203B41FA5}">
                      <a16:colId xmlns="" xmlns:a16="http://schemas.microsoft.com/office/drawing/2014/main" val="20003"/>
                    </a:ext>
                  </a:extLst>
                </a:gridCol>
                <a:gridCol w="1250950">
                  <a:extLst>
                    <a:ext uri="{9D8B030D-6E8A-4147-A177-3AD203B41FA5}">
                      <a16:colId xmlns="" xmlns:a16="http://schemas.microsoft.com/office/drawing/2014/main" val="20004"/>
                    </a:ext>
                  </a:extLst>
                </a:gridCol>
                <a:gridCol w="849313">
                  <a:extLst>
                    <a:ext uri="{9D8B030D-6E8A-4147-A177-3AD203B41FA5}">
                      <a16:colId xmlns="" xmlns:a16="http://schemas.microsoft.com/office/drawing/2014/main" val="20005"/>
                    </a:ext>
                  </a:extLst>
                </a:gridCol>
                <a:gridCol w="958850">
                  <a:extLst>
                    <a:ext uri="{9D8B030D-6E8A-4147-A177-3AD203B41FA5}">
                      <a16:colId xmlns="" xmlns:a16="http://schemas.microsoft.com/office/drawing/2014/main" val="20006"/>
                    </a:ext>
                  </a:extLst>
                </a:gridCol>
                <a:gridCol w="847725">
                  <a:extLst>
                    <a:ext uri="{9D8B030D-6E8A-4147-A177-3AD203B41FA5}">
                      <a16:colId xmlns="" xmlns:a16="http://schemas.microsoft.com/office/drawing/2014/main" val="20007"/>
                    </a:ext>
                  </a:extLst>
                </a:gridCol>
                <a:gridCol w="958850">
                  <a:extLst>
                    <a:ext uri="{9D8B030D-6E8A-4147-A177-3AD203B41FA5}">
                      <a16:colId xmlns="" xmlns:a16="http://schemas.microsoft.com/office/drawing/2014/main" val="20008"/>
                    </a:ext>
                  </a:extLst>
                </a:gridCol>
              </a:tblGrid>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gridSpan="6">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Sp-Ch TRx</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736104">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dirty="0" err="1" smtClean="0">
                          <a:ln>
                            <a:noFill/>
                          </a:ln>
                          <a:solidFill>
                            <a:srgbClr val="000000"/>
                          </a:solidFill>
                          <a:effectLst/>
                          <a:latin typeface="Calibri" pitchFamily="34" charset="0"/>
                          <a:cs typeface="Times New Roman" pitchFamily="18" charset="0"/>
                        </a:rPr>
                        <a:t>Component</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Unit cost (K$)</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Power (W) [max]</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cs typeface="Arial" charset="0"/>
                        </a:rPr>
                        <a:t>Integration reduction factor</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Total Cost (K$)</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Relative cost (*)</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Relative cost (**)</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Total power (W)</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9D9"/>
                    </a:solidFill>
                  </a:tcPr>
                </a:tc>
                <a:extLst>
                  <a:ext uri="{0D108BD9-81ED-4DB2-BD59-A6C34878D82A}">
                    <a16:rowId xmlns="" xmlns:a16="http://schemas.microsoft.com/office/drawing/2014/main" val="10001"/>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PM IQ Mod</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28.80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Laser (Tx &amp; Rx LO)</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dirty="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0.3</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3.0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9073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4-Port Modulator Driver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9.60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0.3</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RF LP filter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32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1.92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DP Coherent Receive</a:t>
                      </a: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1.5</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8</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28.80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9073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Var. gain dual-stage amp.</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3.00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0.6</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Comb ge</a:t>
                      </a: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n.</a:t>
                      </a:r>
                      <a:r>
                        <a:rPr kumimoji="0" lang="el-GR" sz="1400" b="0" i="0" u="none" strike="noStrike" cap="none" normalizeH="0" baseline="0" smtClean="0">
                          <a:ln>
                            <a:noFill/>
                          </a:ln>
                          <a:solidFill>
                            <a:srgbClr val="000000"/>
                          </a:solidFill>
                          <a:effectLst/>
                          <a:latin typeface="Calibri" pitchFamily="34" charset="0"/>
                          <a:cs typeface="Times New Roman" pitchFamily="18" charset="0"/>
                        </a:rPr>
                        <a:t> modulator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5.00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6.00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Comb gen</a:t>
                      </a:r>
                      <a:r>
                        <a:rPr kumimoji="0" lang="en-US" sz="1400" b="0" i="0" u="none" strike="noStrike" cap="none" normalizeH="0" baseline="0" dirty="0" smtClean="0">
                          <a:ln>
                            <a:noFill/>
                          </a:ln>
                          <a:solidFill>
                            <a:srgbClr val="000000"/>
                          </a:solidFill>
                          <a:effectLst/>
                          <a:latin typeface="Calibri" pitchFamily="34" charset="0"/>
                          <a:cs typeface="Times New Roman" pitchFamily="18" charset="0"/>
                        </a:rPr>
                        <a:t>.</a:t>
                      </a:r>
                      <a:r>
                        <a:rPr kumimoji="0" lang="el-GR" sz="1400" b="0" i="0" u="none" strike="noStrike" cap="none" normalizeH="0" baseline="0" smtClean="0">
                          <a:ln>
                            <a:noFill/>
                          </a:ln>
                          <a:solidFill>
                            <a:srgbClr val="000000"/>
                          </a:solidFill>
                          <a:effectLst/>
                          <a:latin typeface="Calibri" pitchFamily="34" charset="0"/>
                          <a:cs typeface="Times New Roman" pitchFamily="18" charset="0"/>
                        </a:rPr>
                        <a:t> mod. driver</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2.40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0.5</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4.0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1:N AWG</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0.50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2</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0.4</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0.60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0.1</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0" i="0" u="none" strike="noStrike" cap="none" normalizeH="0" baseline="0" smtClean="0">
                          <a:ln>
                            <a:noFill/>
                          </a:ln>
                          <a:solidFill>
                            <a:srgbClr val="000000"/>
                          </a:solidFill>
                          <a:effectLst/>
                          <a:latin typeface="Calibri" pitchFamily="34" charset="0"/>
                          <a:cs typeface="Times New Roman" pitchFamily="18" charset="0"/>
                        </a:rPr>
                        <a:t>0.0</a:t>
                      </a: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245368">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endParaRPr kumimoji="0" lang="el-GR" sz="1400" b="0"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82.92</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3.0</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15.6</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82563" algn="ctr" defTabSz="914400" rtl="0" eaLnBrk="1" fontAlgn="base" latinLnBrk="0" hangingPunct="1">
                        <a:lnSpc>
                          <a:spcPct val="115000"/>
                        </a:lnSpc>
                        <a:spcBef>
                          <a:spcPct val="0"/>
                        </a:spcBef>
                        <a:spcAft>
                          <a:spcPct val="0"/>
                        </a:spcAft>
                        <a:buClrTx/>
                        <a:buSzTx/>
                        <a:buFontTx/>
                        <a:buNone/>
                        <a:tabLst/>
                      </a:pPr>
                      <a:r>
                        <a:rPr kumimoji="0" lang="el-GR" sz="1400" b="1" i="0" u="none" strike="noStrike" cap="none" normalizeH="0" baseline="0" smtClean="0">
                          <a:ln>
                            <a:noFill/>
                          </a:ln>
                          <a:solidFill>
                            <a:srgbClr val="000000"/>
                          </a:solidFill>
                          <a:effectLst/>
                          <a:latin typeface="Calibri" pitchFamily="34" charset="0"/>
                          <a:cs typeface="Times New Roman" pitchFamily="18" charset="0"/>
                        </a:rPr>
                        <a:t>79.0</a:t>
                      </a:r>
                      <a:endParaRPr kumimoji="0" lang="el-GR" sz="1400" b="1" i="0" u="none" strike="noStrike" cap="none" normalizeH="0" baseline="0" smtClean="0">
                        <a:ln>
                          <a:noFill/>
                        </a:ln>
                        <a:solidFill>
                          <a:schemeClr val="tx1"/>
                        </a:solidFill>
                        <a:effectLst/>
                        <a:latin typeface="Calibri" pitchFamily="34" charset="0"/>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bl>
          </a:graphicData>
        </a:graphic>
      </p:graphicFrame>
      <p:sp>
        <p:nvSpPr>
          <p:cNvPr id="53383" name="Rectangle 609"/>
          <p:cNvSpPr>
            <a:spLocks noChangeArrowheads="1"/>
          </p:cNvSpPr>
          <p:nvPr/>
        </p:nvSpPr>
        <p:spPr bwMode="auto">
          <a:xfrm>
            <a:off x="5830888" y="5640412"/>
            <a:ext cx="3284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400">
                <a:latin typeface="Times New Roman" pitchFamily="18" charset="0"/>
                <a:cs typeface="Arial" pitchFamily="34" charset="0"/>
              </a:rPr>
              <a:t>(*) Relative to cost of 100G transceiver. </a:t>
            </a:r>
          </a:p>
          <a:p>
            <a:pPr eaLnBrk="1" hangingPunct="1">
              <a:spcBef>
                <a:spcPct val="0"/>
              </a:spcBef>
              <a:buClrTx/>
              <a:buFontTx/>
              <a:buNone/>
            </a:pPr>
            <a:r>
              <a:rPr lang="en-US" altLang="en-US" sz="1400">
                <a:latin typeface="Times New Roman" pitchFamily="18" charset="0"/>
                <a:cs typeface="Arial" pitchFamily="34" charset="0"/>
              </a:rPr>
              <a:t>(**) Relative to cost of 10G transceiver </a:t>
            </a:r>
            <a:endParaRPr lang="el-GR" altLang="en-US" sz="1400">
              <a:latin typeface="Times New Roman" pitchFamily="18" charset="0"/>
              <a:cs typeface="Arial" pitchFamily="34" charset="0"/>
            </a:endParaRPr>
          </a:p>
        </p:txBody>
      </p:sp>
      <p:sp>
        <p:nvSpPr>
          <p:cNvPr id="53384" name="TextBox 6"/>
          <p:cNvSpPr txBox="1">
            <a:spLocks noChangeArrowheads="1"/>
          </p:cNvSpPr>
          <p:nvPr/>
        </p:nvSpPr>
        <p:spPr bwMode="auto">
          <a:xfrm>
            <a:off x="611560" y="5724996"/>
            <a:ext cx="4295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en-US" altLang="en-US" sz="1800" u="sng" dirty="0">
                <a:latin typeface="Times New Roman" pitchFamily="18" charset="0"/>
                <a:cs typeface="Arial" pitchFamily="34" charset="0"/>
              </a:rPr>
              <a:t>Sub-</a:t>
            </a:r>
            <a:r>
              <a:rPr lang="en-US" altLang="en-US" sz="1800" u="sng" dirty="0" err="1">
                <a:latin typeface="Times New Roman" pitchFamily="18" charset="0"/>
                <a:cs typeface="Arial" pitchFamily="34" charset="0"/>
              </a:rPr>
              <a:t>Ch</a:t>
            </a:r>
            <a:r>
              <a:rPr lang="en-US" altLang="en-US" sz="1800" u="sng" dirty="0">
                <a:latin typeface="Times New Roman" pitchFamily="18" charset="0"/>
                <a:cs typeface="Arial" pitchFamily="34" charset="0"/>
              </a:rPr>
              <a:t> </a:t>
            </a:r>
            <a:r>
              <a:rPr lang="en-US" altLang="en-US" sz="1800" u="sng" dirty="0" err="1">
                <a:latin typeface="Times New Roman" pitchFamily="18" charset="0"/>
                <a:cs typeface="Arial" pitchFamily="34" charset="0"/>
              </a:rPr>
              <a:t>TRx</a:t>
            </a:r>
            <a:r>
              <a:rPr lang="en-US" altLang="en-US" sz="1800" dirty="0">
                <a:latin typeface="Times New Roman" pitchFamily="18" charset="0"/>
                <a:cs typeface="Arial" pitchFamily="34" charset="0"/>
              </a:rPr>
              <a:t>: Cost: $17.40k, Power: 10.5W</a:t>
            </a:r>
            <a:endParaRPr lang="el-GR" altLang="en-US" sz="1800" dirty="0">
              <a:latin typeface="Times New Roman" pitchFamily="18" charset="0"/>
              <a:cs typeface="Arial" pitchFamily="34" charset="0"/>
            </a:endParaRPr>
          </a:p>
        </p:txBody>
      </p:sp>
    </p:spTree>
    <p:extLst>
      <p:ext uri="{BB962C8B-B14F-4D97-AF65-F5344CB8AC3E}">
        <p14:creationId xmlns:p14="http://schemas.microsoft.com/office/powerpoint/2010/main" val="2741724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20638"/>
            <a:ext cx="7308304" cy="671512"/>
          </a:xfrm>
        </p:spPr>
        <p:txBody>
          <a:bodyPr/>
          <a:lstStyle/>
          <a:p>
            <a:r>
              <a:rPr lang="en-US" dirty="0" smtClean="0"/>
              <a:t>Presentation Overview</a:t>
            </a:r>
            <a:endParaRPr lang="el-GR" dirty="0"/>
          </a:p>
        </p:txBody>
      </p:sp>
      <p:sp>
        <p:nvSpPr>
          <p:cNvPr id="4" name="Content Placeholder 2"/>
          <p:cNvSpPr>
            <a:spLocks noGrp="1"/>
          </p:cNvSpPr>
          <p:nvPr>
            <p:ph idx="1"/>
          </p:nvPr>
        </p:nvSpPr>
        <p:spPr>
          <a:xfrm>
            <a:off x="611560" y="1124744"/>
            <a:ext cx="8532440" cy="5111849"/>
          </a:xfrm>
        </p:spPr>
        <p:txBody>
          <a:bodyPr/>
          <a:lstStyle/>
          <a:p>
            <a:r>
              <a:rPr lang="en-US" altLang="el-GR" dirty="0" smtClean="0"/>
              <a:t>Overview of ASTRON Objectives </a:t>
            </a:r>
          </a:p>
          <a:p>
            <a:endParaRPr lang="en-US" altLang="el-GR" dirty="0"/>
          </a:p>
          <a:p>
            <a:r>
              <a:rPr lang="en-US" altLang="el-GR" dirty="0" smtClean="0"/>
              <a:t>ASTRON WP/tasks status </a:t>
            </a:r>
          </a:p>
          <a:p>
            <a:endParaRPr lang="en-US" altLang="el-GR" dirty="0" smtClean="0"/>
          </a:p>
          <a:p>
            <a:r>
              <a:rPr lang="en-US" altLang="el-GR" dirty="0" smtClean="0"/>
              <a:t>Summary of main achievements during the 2</a:t>
            </a:r>
            <a:r>
              <a:rPr lang="en-US" altLang="el-GR" baseline="30000" dirty="0" smtClean="0"/>
              <a:t>nd</a:t>
            </a:r>
            <a:r>
              <a:rPr lang="en-US" altLang="el-GR" dirty="0" smtClean="0"/>
              <a:t> reporting period</a:t>
            </a:r>
          </a:p>
          <a:p>
            <a:endParaRPr lang="en-US" altLang="el-GR" dirty="0" smtClean="0"/>
          </a:p>
          <a:p>
            <a:r>
              <a:rPr lang="en-US" altLang="el-GR" dirty="0" smtClean="0"/>
              <a:t>Future plans</a:t>
            </a:r>
          </a:p>
          <a:p>
            <a:endParaRPr lang="en-US" altLang="el-GR" dirty="0" smtClean="0"/>
          </a:p>
          <a:p>
            <a:r>
              <a:rPr lang="en-US" altLang="el-GR" dirty="0" smtClean="0"/>
              <a:t>Summary/Conclusions</a:t>
            </a:r>
          </a:p>
        </p:txBody>
      </p:sp>
    </p:spTree>
    <p:extLst>
      <p:ext uri="{BB962C8B-B14F-4D97-AF65-F5344CB8AC3E}">
        <p14:creationId xmlns:p14="http://schemas.microsoft.com/office/powerpoint/2010/main" val="25381130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Integrated Transmitter Module</a:t>
            </a:r>
            <a:endParaRPr lang="en-US" kern="0" dirty="0"/>
          </a:p>
        </p:txBody>
      </p:sp>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88" y="1246188"/>
            <a:ext cx="5692775" cy="540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Gerade Verbindung 23"/>
          <p:cNvCxnSpPr/>
          <p:nvPr/>
        </p:nvCxnSpPr>
        <p:spPr>
          <a:xfrm flipV="1">
            <a:off x="1979613" y="4052912"/>
            <a:ext cx="4824412" cy="1587"/>
          </a:xfrm>
          <a:prstGeom prst="line">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Ellipse 24"/>
          <p:cNvSpPr/>
          <p:nvPr/>
        </p:nvSpPr>
        <p:spPr>
          <a:xfrm>
            <a:off x="1897063" y="3986237"/>
            <a:ext cx="144462" cy="14287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6" name="Ellipse 25"/>
          <p:cNvSpPr/>
          <p:nvPr/>
        </p:nvSpPr>
        <p:spPr>
          <a:xfrm>
            <a:off x="4500563" y="3981474"/>
            <a:ext cx="142875" cy="14446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8" name="Textfeld 14"/>
          <p:cNvSpPr txBox="1">
            <a:spLocks noChangeArrowheads="1"/>
          </p:cNvSpPr>
          <p:nvPr/>
        </p:nvSpPr>
        <p:spPr bwMode="auto">
          <a:xfrm>
            <a:off x="5669085" y="3048679"/>
            <a:ext cx="30604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400" dirty="0" err="1">
                <a:solidFill>
                  <a:srgbClr val="0000CC"/>
                </a:solidFill>
                <a:latin typeface="Arial" charset="0"/>
                <a:cs typeface="Arial" charset="0"/>
              </a:rPr>
              <a:t>Active</a:t>
            </a:r>
            <a:r>
              <a:rPr lang="de-DE" altLang="de-DE" sz="1400" dirty="0">
                <a:solidFill>
                  <a:srgbClr val="0000CC"/>
                </a:solidFill>
                <a:latin typeface="Arial" charset="0"/>
                <a:cs typeface="Arial" charset="0"/>
              </a:rPr>
              <a:t> (</a:t>
            </a:r>
            <a:r>
              <a:rPr lang="de-DE" altLang="de-DE" sz="1400" b="1" dirty="0">
                <a:solidFill>
                  <a:srgbClr val="0000CC"/>
                </a:solidFill>
                <a:latin typeface="Arial" charset="0"/>
                <a:cs typeface="Arial" charset="0"/>
              </a:rPr>
              <a:t>PIC</a:t>
            </a:r>
            <a:r>
              <a:rPr lang="de-DE" altLang="de-DE" sz="1400" dirty="0">
                <a:solidFill>
                  <a:srgbClr val="0000CC"/>
                </a:solidFill>
                <a:latin typeface="Arial" charset="0"/>
                <a:cs typeface="Arial" charset="0"/>
              </a:rPr>
              <a:t>) </a:t>
            </a:r>
            <a:r>
              <a:rPr lang="de-DE" altLang="de-DE" sz="1400" dirty="0" smtClean="0">
                <a:solidFill>
                  <a:srgbClr val="0000CC"/>
                </a:solidFill>
                <a:latin typeface="Arial" charset="0"/>
                <a:cs typeface="Arial" charset="0"/>
              </a:rPr>
              <a:t>- </a:t>
            </a:r>
            <a:r>
              <a:rPr lang="de-DE" altLang="de-DE" sz="1400" dirty="0">
                <a:solidFill>
                  <a:srgbClr val="0000CC"/>
                </a:solidFill>
                <a:latin typeface="Arial" charset="0"/>
                <a:cs typeface="Arial" charset="0"/>
              </a:rPr>
              <a:t>Passive </a:t>
            </a:r>
            <a:r>
              <a:rPr lang="de-DE" altLang="de-DE" sz="1400" dirty="0" smtClean="0">
                <a:solidFill>
                  <a:srgbClr val="0000CC"/>
                </a:solidFill>
                <a:latin typeface="Arial" charset="0"/>
                <a:cs typeface="Arial" charset="0"/>
              </a:rPr>
              <a:t>(</a:t>
            </a:r>
            <a:r>
              <a:rPr lang="de-DE" altLang="de-DE" sz="1400" b="1" dirty="0" err="1" smtClean="0">
                <a:solidFill>
                  <a:srgbClr val="0000CC"/>
                </a:solidFill>
                <a:latin typeface="Arial" charset="0"/>
                <a:cs typeface="Arial" charset="0"/>
              </a:rPr>
              <a:t>glass</a:t>
            </a:r>
            <a:r>
              <a:rPr lang="de-DE" altLang="de-DE" sz="1400" b="1" dirty="0" smtClean="0">
                <a:solidFill>
                  <a:srgbClr val="0000CC"/>
                </a:solidFill>
                <a:latin typeface="Arial" charset="0"/>
                <a:cs typeface="Arial" charset="0"/>
              </a:rPr>
              <a:t> </a:t>
            </a:r>
            <a:r>
              <a:rPr lang="de-DE" altLang="de-DE" sz="1400" dirty="0" err="1" smtClean="0">
                <a:solidFill>
                  <a:srgbClr val="0000CC"/>
                </a:solidFill>
                <a:latin typeface="Arial" charset="0"/>
                <a:cs typeface="Arial" charset="0"/>
              </a:rPr>
              <a:t>board</a:t>
            </a:r>
            <a:r>
              <a:rPr lang="de-DE" altLang="de-DE" sz="1400" dirty="0">
                <a:solidFill>
                  <a:srgbClr val="0000CC"/>
                </a:solidFill>
                <a:latin typeface="Arial" charset="0"/>
                <a:cs typeface="Arial" charset="0"/>
              </a:rPr>
              <a:t>)</a:t>
            </a:r>
          </a:p>
          <a:p>
            <a:pPr algn="ctr">
              <a:spcBef>
                <a:spcPct val="0"/>
              </a:spcBef>
              <a:buClrTx/>
              <a:buFontTx/>
              <a:buNone/>
            </a:pPr>
            <a:r>
              <a:rPr lang="de-DE" altLang="de-DE" sz="1400" dirty="0">
                <a:solidFill>
                  <a:srgbClr val="0000CC"/>
                </a:solidFill>
                <a:latin typeface="Arial" charset="0"/>
                <a:cs typeface="Arial" charset="0"/>
              </a:rPr>
              <a:t>hybrid </a:t>
            </a:r>
            <a:r>
              <a:rPr lang="de-DE" altLang="de-DE" sz="1400" dirty="0" err="1">
                <a:solidFill>
                  <a:srgbClr val="0000CC"/>
                </a:solidFill>
                <a:latin typeface="Arial" charset="0"/>
                <a:cs typeface="Arial" charset="0"/>
              </a:rPr>
              <a:t>assembly</a:t>
            </a:r>
            <a:r>
              <a:rPr lang="de-DE" altLang="de-DE" sz="1400" dirty="0">
                <a:solidFill>
                  <a:srgbClr val="0000CC"/>
                </a:solidFill>
                <a:latin typeface="Arial" charset="0"/>
                <a:cs typeface="Arial" charset="0"/>
              </a:rPr>
              <a:t> </a:t>
            </a:r>
            <a:r>
              <a:rPr lang="de-DE" altLang="de-DE" sz="1400" dirty="0" err="1" smtClean="0">
                <a:solidFill>
                  <a:srgbClr val="0000CC"/>
                </a:solidFill>
                <a:latin typeface="Arial" charset="0"/>
                <a:cs typeface="Arial" charset="0"/>
              </a:rPr>
              <a:t>approach</a:t>
            </a:r>
            <a:r>
              <a:rPr lang="de-DE" altLang="de-DE" sz="1400" dirty="0" smtClean="0">
                <a:solidFill>
                  <a:srgbClr val="0000CC"/>
                </a:solidFill>
                <a:latin typeface="Arial" charset="0"/>
                <a:cs typeface="Arial" charset="0"/>
              </a:rPr>
              <a:t> in WP6 </a:t>
            </a:r>
            <a:r>
              <a:rPr lang="de-DE" altLang="de-DE" sz="1400" dirty="0">
                <a:solidFill>
                  <a:srgbClr val="0000CC"/>
                </a:solidFill>
                <a:latin typeface="Arial" charset="0"/>
                <a:cs typeface="Arial" charset="0"/>
              </a:rPr>
              <a:t>:</a:t>
            </a:r>
          </a:p>
        </p:txBody>
      </p:sp>
      <p:sp>
        <p:nvSpPr>
          <p:cNvPr id="29" name="Ellipse 28"/>
          <p:cNvSpPr/>
          <p:nvPr/>
        </p:nvSpPr>
        <p:spPr>
          <a:xfrm>
            <a:off x="1589088" y="2079649"/>
            <a:ext cx="442912" cy="422275"/>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1" name="Ellipse 30"/>
          <p:cNvSpPr/>
          <p:nvPr/>
        </p:nvSpPr>
        <p:spPr>
          <a:xfrm>
            <a:off x="1939925" y="3114699"/>
            <a:ext cx="633413" cy="457200"/>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2" name="Ellipse 31"/>
          <p:cNvSpPr/>
          <p:nvPr/>
        </p:nvSpPr>
        <p:spPr>
          <a:xfrm>
            <a:off x="1082675" y="2684487"/>
            <a:ext cx="433388" cy="433387"/>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3" name="Textfeld 18"/>
          <p:cNvSpPr txBox="1">
            <a:spLocks noChangeArrowheads="1"/>
          </p:cNvSpPr>
          <p:nvPr/>
        </p:nvSpPr>
        <p:spPr bwMode="auto">
          <a:xfrm>
            <a:off x="6327297" y="2501924"/>
            <a:ext cx="1707519" cy="276999"/>
          </a:xfrm>
          <a:prstGeom prst="rect">
            <a:avLst/>
          </a:prstGeom>
          <a:solidFill>
            <a:schemeClr val="tx2">
              <a:lumMod val="60000"/>
              <a:lumOff val="40000"/>
            </a:schemeClr>
          </a:solidFill>
          <a:ln>
            <a:noFill/>
          </a:ln>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200" b="1" dirty="0">
                <a:solidFill>
                  <a:schemeClr val="bg1"/>
                </a:solidFill>
                <a:latin typeface="Arial" charset="0"/>
                <a:cs typeface="Arial" charset="0"/>
              </a:rPr>
              <a:t>PIC–on–Glass (POG)</a:t>
            </a:r>
          </a:p>
        </p:txBody>
      </p:sp>
      <p:sp>
        <p:nvSpPr>
          <p:cNvPr id="34" name="Textfeld 19"/>
          <p:cNvSpPr txBox="1">
            <a:spLocks noChangeArrowheads="1"/>
          </p:cNvSpPr>
          <p:nvPr/>
        </p:nvSpPr>
        <p:spPr bwMode="auto">
          <a:xfrm>
            <a:off x="142875" y="1485924"/>
            <a:ext cx="2052638" cy="277813"/>
          </a:xfrm>
          <a:prstGeom prst="rect">
            <a:avLst/>
          </a:prstGeom>
          <a:solidFill>
            <a:schemeClr val="tx2">
              <a:lumMod val="60000"/>
              <a:lumOff val="40000"/>
            </a:schemeClr>
          </a:solidFill>
          <a:ln>
            <a:noFill/>
          </a:ln>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200" b="1">
                <a:solidFill>
                  <a:schemeClr val="bg1"/>
                </a:solidFill>
                <a:latin typeface="Arial" charset="0"/>
                <a:cs typeface="Arial" charset="0"/>
              </a:rPr>
              <a:t>All-Optical (AO) OFDM Tx</a:t>
            </a:r>
          </a:p>
        </p:txBody>
      </p:sp>
      <p:sp>
        <p:nvSpPr>
          <p:cNvPr id="35" name="Textfeld 20"/>
          <p:cNvSpPr txBox="1">
            <a:spLocks noChangeArrowheads="1"/>
          </p:cNvSpPr>
          <p:nvPr/>
        </p:nvSpPr>
        <p:spPr bwMode="auto">
          <a:xfrm>
            <a:off x="3095625" y="1485924"/>
            <a:ext cx="2190750" cy="277813"/>
          </a:xfrm>
          <a:prstGeom prst="rect">
            <a:avLst/>
          </a:prstGeom>
          <a:solidFill>
            <a:schemeClr val="tx2">
              <a:lumMod val="60000"/>
              <a:lumOff val="40000"/>
            </a:schemeClr>
          </a:solidFill>
          <a:ln>
            <a:noFill/>
          </a:ln>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200" b="1" dirty="0" err="1">
                <a:solidFill>
                  <a:schemeClr val="bg1"/>
                </a:solidFill>
                <a:latin typeface="Arial" charset="0"/>
                <a:cs typeface="Arial" charset="0"/>
              </a:rPr>
              <a:t>Opt</a:t>
            </a:r>
            <a:r>
              <a:rPr lang="de-DE" altLang="de-DE" sz="1200" b="1" dirty="0">
                <a:solidFill>
                  <a:schemeClr val="bg1"/>
                </a:solidFill>
                <a:latin typeface="Arial" charset="0"/>
                <a:cs typeface="Arial" charset="0"/>
              </a:rPr>
              <a:t>.-</a:t>
            </a:r>
            <a:r>
              <a:rPr lang="de-DE" altLang="de-DE" sz="1200" b="1" dirty="0" err="1">
                <a:solidFill>
                  <a:schemeClr val="bg1"/>
                </a:solidFill>
                <a:latin typeface="Arial" charset="0"/>
                <a:cs typeface="Arial" charset="0"/>
              </a:rPr>
              <a:t>Shaped</a:t>
            </a:r>
            <a:r>
              <a:rPr lang="de-DE" altLang="de-DE" sz="1200" b="1" dirty="0">
                <a:solidFill>
                  <a:schemeClr val="bg1"/>
                </a:solidFill>
                <a:latin typeface="Arial" charset="0"/>
                <a:cs typeface="Arial" charset="0"/>
              </a:rPr>
              <a:t> (OS) OFDM </a:t>
            </a:r>
            <a:r>
              <a:rPr lang="de-DE" altLang="de-DE" sz="1200" b="1" dirty="0" err="1">
                <a:solidFill>
                  <a:schemeClr val="bg1"/>
                </a:solidFill>
                <a:latin typeface="Arial" charset="0"/>
                <a:cs typeface="Arial" charset="0"/>
              </a:rPr>
              <a:t>Tx</a:t>
            </a:r>
            <a:endParaRPr lang="de-DE" altLang="de-DE" sz="1200" b="1" dirty="0">
              <a:solidFill>
                <a:schemeClr val="bg1"/>
              </a:solidFill>
              <a:latin typeface="Arial" charset="0"/>
              <a:cs typeface="Arial" charset="0"/>
            </a:endParaRPr>
          </a:p>
        </p:txBody>
      </p:sp>
      <p:sp>
        <p:nvSpPr>
          <p:cNvPr id="36" name="Textfeld 21"/>
          <p:cNvSpPr txBox="1">
            <a:spLocks noChangeArrowheads="1"/>
          </p:cNvSpPr>
          <p:nvPr/>
        </p:nvSpPr>
        <p:spPr bwMode="auto">
          <a:xfrm>
            <a:off x="2887663" y="3783037"/>
            <a:ext cx="15430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200">
                <a:solidFill>
                  <a:srgbClr val="C00000"/>
                </a:solidFill>
                <a:latin typeface="Arial" charset="0"/>
                <a:cs typeface="Arial" charset="0"/>
              </a:rPr>
              <a:t>PIC-Board Interface</a:t>
            </a:r>
          </a:p>
        </p:txBody>
      </p:sp>
      <p:cxnSp>
        <p:nvCxnSpPr>
          <p:cNvPr id="37" name="Gerade Verbindung mit Pfeil 36"/>
          <p:cNvCxnSpPr/>
          <p:nvPr/>
        </p:nvCxnSpPr>
        <p:spPr>
          <a:xfrm>
            <a:off x="785813" y="2274912"/>
            <a:ext cx="179387" cy="212725"/>
          </a:xfrm>
          <a:prstGeom prst="straightConnector1">
            <a:avLst/>
          </a:prstGeom>
          <a:ln>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feld 15"/>
          <p:cNvSpPr txBox="1">
            <a:spLocks noChangeArrowheads="1"/>
          </p:cNvSpPr>
          <p:nvPr/>
        </p:nvSpPr>
        <p:spPr bwMode="auto">
          <a:xfrm>
            <a:off x="220663" y="1974874"/>
            <a:ext cx="638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600" b="1">
                <a:solidFill>
                  <a:srgbClr val="0000FF"/>
                </a:solidFill>
                <a:latin typeface="Arial" charset="0"/>
                <a:cs typeface="Arial" charset="0"/>
              </a:rPr>
              <a:t>Opt. </a:t>
            </a:r>
          </a:p>
          <a:p>
            <a:pPr algn="ctr">
              <a:spcBef>
                <a:spcPct val="0"/>
              </a:spcBef>
              <a:buClrTx/>
              <a:buFontTx/>
              <a:buNone/>
            </a:pPr>
            <a:r>
              <a:rPr lang="de-DE" altLang="de-DE" sz="600" b="1">
                <a:solidFill>
                  <a:srgbClr val="0000FF"/>
                </a:solidFill>
                <a:latin typeface="Arial" charset="0"/>
                <a:cs typeface="Arial" charset="0"/>
              </a:rPr>
              <a:t>Glass Board</a:t>
            </a:r>
          </a:p>
        </p:txBody>
      </p:sp>
      <p:sp>
        <p:nvSpPr>
          <p:cNvPr id="39" name="Ellipse 38"/>
          <p:cNvSpPr/>
          <p:nvPr/>
        </p:nvSpPr>
        <p:spPr>
          <a:xfrm>
            <a:off x="212725" y="1903437"/>
            <a:ext cx="633413" cy="457200"/>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6725" y="3621112"/>
            <a:ext cx="3871913"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Rechteck 40"/>
          <p:cNvSpPr/>
          <p:nvPr/>
        </p:nvSpPr>
        <p:spPr>
          <a:xfrm>
            <a:off x="5659313" y="2901180"/>
            <a:ext cx="3305175" cy="3240882"/>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42" name="Gruppieren 22"/>
          <p:cNvGrpSpPr>
            <a:grpSpLocks/>
          </p:cNvGrpSpPr>
          <p:nvPr/>
        </p:nvGrpSpPr>
        <p:grpSpPr bwMode="auto">
          <a:xfrm>
            <a:off x="233363" y="901699"/>
            <a:ext cx="7857491" cy="369332"/>
            <a:chOff x="233528" y="901505"/>
            <a:chExt cx="7857747" cy="368223"/>
          </a:xfrm>
        </p:grpSpPr>
        <p:sp>
          <p:nvSpPr>
            <p:cNvPr id="43" name="Textfeld 2"/>
            <p:cNvSpPr txBox="1">
              <a:spLocks noChangeArrowheads="1"/>
            </p:cNvSpPr>
            <p:nvPr/>
          </p:nvSpPr>
          <p:spPr bwMode="auto">
            <a:xfrm>
              <a:off x="387184" y="901505"/>
              <a:ext cx="7704091" cy="368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smtClean="0">
                  <a:latin typeface="Arial" charset="0"/>
                  <a:cs typeface="Arial" charset="0"/>
                </a:rPr>
                <a:t>Hybrid AO- </a:t>
              </a:r>
              <a:r>
                <a:rPr lang="de-DE" altLang="de-DE" sz="1800" b="1" dirty="0" err="1" smtClean="0">
                  <a:latin typeface="Arial" charset="0"/>
                  <a:cs typeface="Arial" charset="0"/>
                </a:rPr>
                <a:t>and</a:t>
              </a:r>
              <a:r>
                <a:rPr lang="de-DE" altLang="de-DE" sz="1800" b="1" dirty="0" smtClean="0">
                  <a:latin typeface="Arial" charset="0"/>
                  <a:cs typeface="Arial" charset="0"/>
                </a:rPr>
                <a:t>/</a:t>
              </a:r>
              <a:r>
                <a:rPr lang="de-DE" altLang="de-DE" sz="1800" b="1" dirty="0" err="1" smtClean="0">
                  <a:latin typeface="Arial" charset="0"/>
                  <a:cs typeface="Arial" charset="0"/>
                </a:rPr>
                <a:t>or</a:t>
              </a:r>
              <a:r>
                <a:rPr lang="de-DE" altLang="de-DE" sz="1800" b="1" dirty="0" smtClean="0">
                  <a:latin typeface="Arial" charset="0"/>
                  <a:cs typeface="Arial" charset="0"/>
                </a:rPr>
                <a:t> OS-OFDM Transmitter PLC </a:t>
              </a:r>
              <a:r>
                <a:rPr lang="de-DE" altLang="de-DE" sz="1800" b="1" dirty="0" err="1" smtClean="0">
                  <a:latin typeface="Arial" charset="0"/>
                  <a:cs typeface="Arial" charset="0"/>
                </a:rPr>
                <a:t>as</a:t>
              </a:r>
              <a:r>
                <a:rPr lang="de-DE" altLang="de-DE" sz="1800" b="1" dirty="0" smtClean="0">
                  <a:latin typeface="Arial" charset="0"/>
                  <a:cs typeface="Arial" charset="0"/>
                </a:rPr>
                <a:t> </a:t>
              </a:r>
              <a:r>
                <a:rPr lang="de-DE" altLang="de-DE" sz="1800" b="1" dirty="0" err="1" smtClean="0">
                  <a:latin typeface="Arial" charset="0"/>
                  <a:cs typeface="Arial" charset="0"/>
                </a:rPr>
                <a:t>basic</a:t>
              </a:r>
              <a:r>
                <a:rPr lang="de-DE" altLang="de-DE" sz="1800" b="1" dirty="0" smtClean="0">
                  <a:latin typeface="Arial" charset="0"/>
                  <a:cs typeface="Arial" charset="0"/>
                </a:rPr>
                <a:t> </a:t>
              </a:r>
              <a:r>
                <a:rPr lang="de-DE" altLang="de-DE" sz="1800" b="1" dirty="0" err="1" smtClean="0">
                  <a:latin typeface="Arial" charset="0"/>
                  <a:cs typeface="Arial" charset="0"/>
                </a:rPr>
                <a:t>building</a:t>
              </a:r>
              <a:r>
                <a:rPr lang="de-DE" altLang="de-DE" sz="1800" b="1" dirty="0" smtClean="0">
                  <a:latin typeface="Arial" charset="0"/>
                  <a:cs typeface="Arial" charset="0"/>
                </a:rPr>
                <a:t> block</a:t>
              </a:r>
              <a:endParaRPr lang="de-DE" altLang="de-DE" sz="1800" b="1" dirty="0">
                <a:latin typeface="Arial" charset="0"/>
                <a:cs typeface="Arial" charset="0"/>
              </a:endParaRPr>
            </a:p>
          </p:txBody>
        </p:sp>
        <p:sp>
          <p:nvSpPr>
            <p:cNvPr id="44" name="Rechteck 43"/>
            <p:cNvSpPr/>
            <p:nvPr/>
          </p:nvSpPr>
          <p:spPr>
            <a:xfrm>
              <a:off x="233528" y="1034454"/>
              <a:ext cx="90490" cy="9021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45" name="Ellipse 44"/>
          <p:cNvSpPr/>
          <p:nvPr/>
        </p:nvSpPr>
        <p:spPr>
          <a:xfrm>
            <a:off x="6804025" y="3922737"/>
            <a:ext cx="215900" cy="1066800"/>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46" name="Textfeld 14"/>
          <p:cNvSpPr txBox="1">
            <a:spLocks noChangeArrowheads="1"/>
          </p:cNvSpPr>
          <p:nvPr/>
        </p:nvSpPr>
        <p:spPr bwMode="auto">
          <a:xfrm>
            <a:off x="6768157" y="1295645"/>
            <a:ext cx="22220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200" i="1" dirty="0" smtClean="0">
                <a:latin typeface="Arial" charset="0"/>
                <a:cs typeface="Arial" charset="0"/>
              </a:rPr>
              <a:t>PLC: </a:t>
            </a:r>
            <a:r>
              <a:rPr lang="de-DE" altLang="de-DE" sz="1200" i="1" dirty="0" err="1" smtClean="0">
                <a:latin typeface="Arial" charset="0"/>
                <a:cs typeface="Arial" charset="0"/>
              </a:rPr>
              <a:t>Planar</a:t>
            </a:r>
            <a:r>
              <a:rPr lang="de-DE" altLang="de-DE" sz="1200" i="1" dirty="0" smtClean="0">
                <a:latin typeface="Arial" charset="0"/>
                <a:cs typeface="Arial" charset="0"/>
              </a:rPr>
              <a:t> </a:t>
            </a:r>
            <a:r>
              <a:rPr lang="de-DE" altLang="de-DE" sz="1200" i="1" dirty="0" err="1" smtClean="0">
                <a:latin typeface="Arial" charset="0"/>
                <a:cs typeface="Arial" charset="0"/>
              </a:rPr>
              <a:t>Lightwave</a:t>
            </a:r>
            <a:r>
              <a:rPr lang="de-DE" altLang="de-DE" sz="1200" i="1" dirty="0" smtClean="0">
                <a:latin typeface="Arial" charset="0"/>
                <a:cs typeface="Arial" charset="0"/>
              </a:rPr>
              <a:t> Circuit</a:t>
            </a:r>
            <a:endParaRPr lang="de-DE" altLang="de-DE" sz="1200" i="1" dirty="0">
              <a:latin typeface="Arial" charset="0"/>
              <a:cs typeface="Arial" charset="0"/>
            </a:endParaRPr>
          </a:p>
        </p:txBody>
      </p:sp>
    </p:spTree>
    <p:extLst>
      <p:ext uri="{BB962C8B-B14F-4D97-AF65-F5344CB8AC3E}">
        <p14:creationId xmlns:p14="http://schemas.microsoft.com/office/powerpoint/2010/main" val="3028698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Transmitter specifications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011089493"/>
              </p:ext>
            </p:extLst>
          </p:nvPr>
        </p:nvGraphicFramePr>
        <p:xfrm>
          <a:off x="683568" y="1418470"/>
          <a:ext cx="8208912" cy="4818841"/>
        </p:xfrm>
        <a:graphic>
          <a:graphicData uri="http://schemas.openxmlformats.org/drawingml/2006/table">
            <a:tbl>
              <a:tblPr/>
              <a:tblGrid>
                <a:gridCol w="2488269">
                  <a:extLst>
                    <a:ext uri="{9D8B030D-6E8A-4147-A177-3AD203B41FA5}">
                      <a16:colId xmlns="" xmlns:a16="http://schemas.microsoft.com/office/drawing/2014/main" val="20000"/>
                    </a:ext>
                  </a:extLst>
                </a:gridCol>
                <a:gridCol w="1906881">
                  <a:extLst>
                    <a:ext uri="{9D8B030D-6E8A-4147-A177-3AD203B41FA5}">
                      <a16:colId xmlns="" xmlns:a16="http://schemas.microsoft.com/office/drawing/2014/main" val="20001"/>
                    </a:ext>
                  </a:extLst>
                </a:gridCol>
                <a:gridCol w="839174">
                  <a:extLst>
                    <a:ext uri="{9D8B030D-6E8A-4147-A177-3AD203B41FA5}">
                      <a16:colId xmlns="" xmlns:a16="http://schemas.microsoft.com/office/drawing/2014/main" val="20002"/>
                    </a:ext>
                  </a:extLst>
                </a:gridCol>
                <a:gridCol w="833689">
                  <a:extLst>
                    <a:ext uri="{9D8B030D-6E8A-4147-A177-3AD203B41FA5}">
                      <a16:colId xmlns="" xmlns:a16="http://schemas.microsoft.com/office/drawing/2014/main" val="20003"/>
                    </a:ext>
                  </a:extLst>
                </a:gridCol>
                <a:gridCol w="594187">
                  <a:extLst>
                    <a:ext uri="{9D8B030D-6E8A-4147-A177-3AD203B41FA5}">
                      <a16:colId xmlns="" xmlns:a16="http://schemas.microsoft.com/office/drawing/2014/main" val="20004"/>
                    </a:ext>
                  </a:extLst>
                </a:gridCol>
                <a:gridCol w="714850">
                  <a:extLst>
                    <a:ext uri="{9D8B030D-6E8A-4147-A177-3AD203B41FA5}">
                      <a16:colId xmlns="" xmlns:a16="http://schemas.microsoft.com/office/drawing/2014/main" val="20005"/>
                    </a:ext>
                  </a:extLst>
                </a:gridCol>
                <a:gridCol w="831862">
                  <a:extLst>
                    <a:ext uri="{9D8B030D-6E8A-4147-A177-3AD203B41FA5}">
                      <a16:colId xmlns="" xmlns:a16="http://schemas.microsoft.com/office/drawing/2014/main" val="20006"/>
                    </a:ext>
                  </a:extLst>
                </a:gridCol>
              </a:tblGrid>
              <a:tr h="29749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Parameter</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Symbol</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Condition</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Min.</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Typ.</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Max.</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Times New Roman" pitchFamily="18" charset="0"/>
                          <a:cs typeface="Arial" pitchFamily="34" charset="0"/>
                        </a:rPr>
                        <a:t>Unit</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 xmlns:a16="http://schemas.microsoft.com/office/drawing/2014/main" val="10000"/>
                  </a:ext>
                </a:extLst>
              </a:tr>
              <a:tr h="381599">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Operating wavelength range</a:t>
                      </a:r>
                      <a:endPar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DIN Mittelschrift Std"/>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λ</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C-band</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1528</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1570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nm</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1"/>
                  </a:ext>
                </a:extLst>
              </a:tr>
              <a:tr h="324544">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Optical bandwidth</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3dB</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25</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GHz</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2"/>
                  </a:ext>
                </a:extLst>
              </a:tr>
              <a:tr h="324544">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Baud rate</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PM-QPSK</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28</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Gbaud</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3"/>
                  </a:ext>
                </a:extLst>
              </a:tr>
              <a:tr h="64728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Insertion loss – Total (AWG)</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In Maximum transition  regime</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32 (12)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dB</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4"/>
                  </a:ext>
                </a:extLst>
              </a:tr>
              <a:tr h="64728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Polarization dependent loss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│Loss(X)-Loss(Y)│</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grid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0.6</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dB</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5"/>
                  </a:ext>
                </a:extLst>
              </a:tr>
              <a:tr h="324544">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RF drive voltage</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Vπ</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4</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V</a:t>
                      </a:r>
                      <a:r>
                        <a:rPr kumimoji="0" lang="en-US" sz="1400" b="0" i="0" u="none" strike="noStrike" cap="none" normalizeH="0" baseline="-25000" dirty="0" smtClean="0">
                          <a:ln>
                            <a:noFill/>
                          </a:ln>
                          <a:solidFill>
                            <a:schemeClr val="tx1"/>
                          </a:solidFill>
                          <a:effectLst/>
                          <a:latin typeface="Times New Roman" pitchFamily="18" charset="0"/>
                          <a:cs typeface="Arial" pitchFamily="34" charset="0"/>
                        </a:rPr>
                        <a:t>pp</a:t>
                      </a: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extLst>
                  <a:ext uri="{0D108BD9-81ED-4DB2-BD59-A6C34878D82A}">
                    <a16:rowId xmlns="" xmlns:a16="http://schemas.microsoft.com/office/drawing/2014/main" val="10006"/>
                  </a:ext>
                </a:extLst>
              </a:tr>
              <a:tr h="64728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Dc extinction ratio for parent MZI</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22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dB</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7"/>
                  </a:ext>
                </a:extLst>
              </a:tr>
              <a:tr h="647286">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Dc extinction ratio for child MZI</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20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dB</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8"/>
                  </a:ext>
                </a:extLst>
              </a:tr>
              <a:tr h="576967">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Optical  delay between X and Y</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-1</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1</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pitchFamily="34" charset="0"/>
                        </a:rPr>
                        <a:t>ps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9"/>
                  </a:ext>
                </a:extLst>
              </a:tr>
            </a:tbl>
          </a:graphicData>
        </a:graphic>
      </p:graphicFrame>
      <p:grpSp>
        <p:nvGrpSpPr>
          <p:cNvPr id="8" name="Gruppieren 22"/>
          <p:cNvGrpSpPr>
            <a:grpSpLocks/>
          </p:cNvGrpSpPr>
          <p:nvPr/>
        </p:nvGrpSpPr>
        <p:grpSpPr bwMode="auto">
          <a:xfrm>
            <a:off x="233363" y="901699"/>
            <a:ext cx="7857491" cy="369332"/>
            <a:chOff x="233528" y="901505"/>
            <a:chExt cx="7857747" cy="368223"/>
          </a:xfrm>
        </p:grpSpPr>
        <p:sp>
          <p:nvSpPr>
            <p:cNvPr id="9" name="Textfeld 2"/>
            <p:cNvSpPr txBox="1">
              <a:spLocks noChangeArrowheads="1"/>
            </p:cNvSpPr>
            <p:nvPr/>
          </p:nvSpPr>
          <p:spPr bwMode="auto">
            <a:xfrm>
              <a:off x="387184" y="901505"/>
              <a:ext cx="7704091" cy="368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smtClean="0">
                  <a:latin typeface="Arial" charset="0"/>
                  <a:cs typeface="Arial" charset="0"/>
                </a:rPr>
                <a:t>Hybrid AO- </a:t>
              </a:r>
              <a:r>
                <a:rPr lang="de-DE" altLang="de-DE" sz="1800" b="1" dirty="0" err="1" smtClean="0">
                  <a:latin typeface="Arial" charset="0"/>
                  <a:cs typeface="Arial" charset="0"/>
                </a:rPr>
                <a:t>and</a:t>
              </a:r>
              <a:r>
                <a:rPr lang="de-DE" altLang="de-DE" sz="1800" b="1" dirty="0" smtClean="0">
                  <a:latin typeface="Arial" charset="0"/>
                  <a:cs typeface="Arial" charset="0"/>
                </a:rPr>
                <a:t>/</a:t>
              </a:r>
              <a:r>
                <a:rPr lang="de-DE" altLang="de-DE" sz="1800" b="1" dirty="0" err="1" smtClean="0">
                  <a:latin typeface="Arial" charset="0"/>
                  <a:cs typeface="Arial" charset="0"/>
                </a:rPr>
                <a:t>or</a:t>
              </a:r>
              <a:r>
                <a:rPr lang="de-DE" altLang="de-DE" sz="1800" b="1" dirty="0" smtClean="0">
                  <a:latin typeface="Arial" charset="0"/>
                  <a:cs typeface="Arial" charset="0"/>
                </a:rPr>
                <a:t> OS-OFDM Transmitter PLC </a:t>
              </a:r>
              <a:r>
                <a:rPr lang="de-DE" altLang="de-DE" sz="1800" b="1" dirty="0" err="1" smtClean="0">
                  <a:latin typeface="Arial" charset="0"/>
                  <a:cs typeface="Arial" charset="0"/>
                </a:rPr>
                <a:t>as</a:t>
              </a:r>
              <a:r>
                <a:rPr lang="de-DE" altLang="de-DE" sz="1800" b="1" dirty="0" smtClean="0">
                  <a:latin typeface="Arial" charset="0"/>
                  <a:cs typeface="Arial" charset="0"/>
                </a:rPr>
                <a:t> </a:t>
              </a:r>
              <a:r>
                <a:rPr lang="de-DE" altLang="de-DE" sz="1800" b="1" dirty="0" err="1" smtClean="0">
                  <a:latin typeface="Arial" charset="0"/>
                  <a:cs typeface="Arial" charset="0"/>
                </a:rPr>
                <a:t>basic</a:t>
              </a:r>
              <a:r>
                <a:rPr lang="de-DE" altLang="de-DE" sz="1800" b="1" dirty="0" smtClean="0">
                  <a:latin typeface="Arial" charset="0"/>
                  <a:cs typeface="Arial" charset="0"/>
                </a:rPr>
                <a:t> </a:t>
              </a:r>
              <a:r>
                <a:rPr lang="de-DE" altLang="de-DE" sz="1800" b="1" dirty="0" err="1" smtClean="0">
                  <a:latin typeface="Arial" charset="0"/>
                  <a:cs typeface="Arial" charset="0"/>
                </a:rPr>
                <a:t>building</a:t>
              </a:r>
              <a:r>
                <a:rPr lang="de-DE" altLang="de-DE" sz="1800" b="1" dirty="0" smtClean="0">
                  <a:latin typeface="Arial" charset="0"/>
                  <a:cs typeface="Arial" charset="0"/>
                </a:rPr>
                <a:t> block</a:t>
              </a:r>
              <a:endParaRPr lang="de-DE" altLang="de-DE" sz="1800" b="1" dirty="0">
                <a:latin typeface="Arial" charset="0"/>
                <a:cs typeface="Arial" charset="0"/>
              </a:endParaRPr>
            </a:p>
          </p:txBody>
        </p:sp>
        <p:sp>
          <p:nvSpPr>
            <p:cNvPr id="10" name="Rechteck 9"/>
            <p:cNvSpPr/>
            <p:nvPr/>
          </p:nvSpPr>
          <p:spPr>
            <a:xfrm>
              <a:off x="233528" y="1034454"/>
              <a:ext cx="90490" cy="9021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Tree>
    <p:extLst>
      <p:ext uri="{BB962C8B-B14F-4D97-AF65-F5344CB8AC3E}">
        <p14:creationId xmlns:p14="http://schemas.microsoft.com/office/powerpoint/2010/main" val="16157719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43075" y="0"/>
            <a:ext cx="7400925"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ASTRON transmitter’s </a:t>
            </a:r>
            <a:r>
              <a:rPr lang="en-US" kern="0" dirty="0"/>
              <a:t>IQ </a:t>
            </a:r>
            <a:r>
              <a:rPr lang="en-US" kern="0" dirty="0" smtClean="0"/>
              <a:t>MZM </a:t>
            </a:r>
            <a:r>
              <a:rPr lang="en-US" kern="0" dirty="0" err="1" smtClean="0"/>
              <a:t>InP</a:t>
            </a:r>
            <a:r>
              <a:rPr lang="en-US" kern="0" dirty="0" smtClean="0"/>
              <a:t> PICs arrays fabricated</a:t>
            </a:r>
          </a:p>
        </p:txBody>
      </p:sp>
      <p:grpSp>
        <p:nvGrpSpPr>
          <p:cNvPr id="28" name="Gruppieren 8"/>
          <p:cNvGrpSpPr>
            <a:grpSpLocks/>
          </p:cNvGrpSpPr>
          <p:nvPr/>
        </p:nvGrpSpPr>
        <p:grpSpPr bwMode="auto">
          <a:xfrm>
            <a:off x="34925" y="1310216"/>
            <a:ext cx="1611313" cy="1863725"/>
            <a:chOff x="342454" y="1015637"/>
            <a:chExt cx="1612205" cy="1863910"/>
          </a:xfrm>
        </p:grpSpPr>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454" y="1015637"/>
              <a:ext cx="1512168" cy="18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Ellipse 29"/>
            <p:cNvSpPr/>
            <p:nvPr/>
          </p:nvSpPr>
          <p:spPr bwMode="auto">
            <a:xfrm>
              <a:off x="1235123" y="1223621"/>
              <a:ext cx="719536" cy="692219"/>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pic>
        <p:nvPicPr>
          <p:cNvPr id="31" name="Picture 3"/>
          <p:cNvPicPr>
            <a:picLocks noChangeAspect="1" noChangeArrowheads="1"/>
          </p:cNvPicPr>
          <p:nvPr/>
        </p:nvPicPr>
        <p:blipFill>
          <a:blip r:embed="rId3">
            <a:extLst>
              <a:ext uri="{28A0092B-C50C-407E-A947-70E740481C1C}">
                <a14:useLocalDpi xmlns:a14="http://schemas.microsoft.com/office/drawing/2010/main" val="0"/>
              </a:ext>
            </a:extLst>
          </a:blip>
          <a:srcRect l="42021" b="1816"/>
          <a:stretch>
            <a:fillRect/>
          </a:stretch>
        </p:blipFill>
        <p:spPr bwMode="auto">
          <a:xfrm>
            <a:off x="5076825" y="1105425"/>
            <a:ext cx="4275138" cy="525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feld 2"/>
          <p:cNvSpPr txBox="1">
            <a:spLocks noChangeArrowheads="1"/>
          </p:cNvSpPr>
          <p:nvPr/>
        </p:nvSpPr>
        <p:spPr bwMode="auto">
          <a:xfrm>
            <a:off x="5867400" y="3948637"/>
            <a:ext cx="2733441"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200" b="1" dirty="0">
                <a:latin typeface="Arial" charset="0"/>
                <a:cs typeface="Arial" charset="0"/>
              </a:rPr>
              <a:t>     </a:t>
            </a:r>
            <a:r>
              <a:rPr lang="de-DE" altLang="de-DE" sz="1200" b="1" u="sng" dirty="0" err="1">
                <a:latin typeface="Arial" charset="0"/>
                <a:cs typeface="Arial" charset="0"/>
              </a:rPr>
              <a:t>Fabricated</a:t>
            </a:r>
            <a:r>
              <a:rPr lang="de-DE" altLang="de-DE" sz="1200" b="1" u="sng" dirty="0">
                <a:latin typeface="Arial" charset="0"/>
                <a:cs typeface="Arial" charset="0"/>
              </a:rPr>
              <a:t> 4ch IQ MZM PIC</a:t>
            </a:r>
            <a:r>
              <a:rPr lang="de-DE" altLang="de-DE" sz="1200" b="1" dirty="0">
                <a:latin typeface="Arial" charset="0"/>
                <a:cs typeface="Arial" charset="0"/>
              </a:rPr>
              <a:t>        </a:t>
            </a:r>
            <a:endParaRPr lang="de-DE" altLang="de-DE" sz="1200" b="1" u="sng" dirty="0">
              <a:latin typeface="Arial" charset="0"/>
              <a:cs typeface="Arial" charset="0"/>
            </a:endParaRPr>
          </a:p>
        </p:txBody>
      </p:sp>
      <p:sp>
        <p:nvSpPr>
          <p:cNvPr id="33" name="Textfeld 12"/>
          <p:cNvSpPr txBox="1">
            <a:spLocks noChangeArrowheads="1"/>
          </p:cNvSpPr>
          <p:nvPr/>
        </p:nvSpPr>
        <p:spPr bwMode="auto">
          <a:xfrm>
            <a:off x="5687424" y="1281107"/>
            <a:ext cx="2484976"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200" b="1" dirty="0">
                <a:latin typeface="Arial" charset="0"/>
                <a:cs typeface="Arial" charset="0"/>
              </a:rPr>
              <a:t>                 </a:t>
            </a:r>
            <a:r>
              <a:rPr lang="de-DE" altLang="de-DE" sz="1200" u="sng" dirty="0">
                <a:latin typeface="Arial" charset="0"/>
                <a:cs typeface="Arial" charset="0"/>
              </a:rPr>
              <a:t>CAD </a:t>
            </a:r>
            <a:r>
              <a:rPr lang="de-DE" altLang="de-DE" sz="1200" u="sng" dirty="0" err="1">
                <a:latin typeface="Arial" charset="0"/>
                <a:cs typeface="Arial" charset="0"/>
              </a:rPr>
              <a:t>layout</a:t>
            </a:r>
            <a:r>
              <a:rPr lang="de-DE" altLang="de-DE" sz="1200" dirty="0">
                <a:latin typeface="Arial" charset="0"/>
                <a:cs typeface="Arial" charset="0"/>
              </a:rPr>
              <a:t>                 </a:t>
            </a:r>
            <a:endParaRPr lang="de-DE" altLang="de-DE" sz="1200" u="sng" dirty="0">
              <a:latin typeface="Arial" charset="0"/>
              <a:cs typeface="Arial" charset="0"/>
            </a:endParaRPr>
          </a:p>
        </p:txBody>
      </p:sp>
      <p:sp>
        <p:nvSpPr>
          <p:cNvPr id="34" name="Textfeld 14"/>
          <p:cNvSpPr txBox="1">
            <a:spLocks noChangeArrowheads="1"/>
          </p:cNvSpPr>
          <p:nvPr/>
        </p:nvSpPr>
        <p:spPr bwMode="auto">
          <a:xfrm>
            <a:off x="4946650" y="2537350"/>
            <a:ext cx="528638"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b="1">
                <a:latin typeface="Arial" charset="0"/>
                <a:cs typeface="Arial" charset="0"/>
              </a:rPr>
              <a:t>RF(in)</a:t>
            </a:r>
          </a:p>
          <a:p>
            <a:pPr algn="ctr">
              <a:spcBef>
                <a:spcPct val="0"/>
              </a:spcBef>
              <a:buClrTx/>
              <a:buFontTx/>
              <a:buNone/>
            </a:pPr>
            <a:r>
              <a:rPr lang="de-DE" altLang="de-DE" sz="800">
                <a:latin typeface="Arial" charset="0"/>
                <a:cs typeface="Arial" charset="0"/>
              </a:rPr>
              <a:t>IQ #1-4</a:t>
            </a:r>
          </a:p>
        </p:txBody>
      </p:sp>
      <p:sp>
        <p:nvSpPr>
          <p:cNvPr id="35" name="Rechteck 34"/>
          <p:cNvSpPr/>
          <p:nvPr/>
        </p:nvSpPr>
        <p:spPr>
          <a:xfrm>
            <a:off x="5400675" y="1921400"/>
            <a:ext cx="287338"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6" name="Textfeld 15"/>
          <p:cNvSpPr txBox="1">
            <a:spLocks noChangeArrowheads="1"/>
          </p:cNvSpPr>
          <p:nvPr/>
        </p:nvSpPr>
        <p:spPr bwMode="auto">
          <a:xfrm>
            <a:off x="4886325" y="1797575"/>
            <a:ext cx="782638"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endParaRPr lang="de-DE" altLang="de-DE" sz="1000" b="1">
              <a:solidFill>
                <a:srgbClr val="0000CC"/>
              </a:solidFill>
              <a:latin typeface="Arial" charset="0"/>
              <a:cs typeface="Arial" charset="0"/>
            </a:endParaRPr>
          </a:p>
          <a:p>
            <a:pPr algn="ctr">
              <a:spcBef>
                <a:spcPct val="0"/>
              </a:spcBef>
              <a:buClrTx/>
              <a:buFontTx/>
              <a:buNone/>
            </a:pPr>
            <a:r>
              <a:rPr lang="de-DE" altLang="de-DE" sz="1000" b="1">
                <a:solidFill>
                  <a:srgbClr val="0000CC"/>
                </a:solidFill>
                <a:latin typeface="Arial" charset="0"/>
                <a:cs typeface="Arial" charset="0"/>
              </a:rPr>
              <a:t>CPW/CPS</a:t>
            </a:r>
          </a:p>
        </p:txBody>
      </p:sp>
      <p:sp>
        <p:nvSpPr>
          <p:cNvPr id="37" name="Ellipse 36"/>
          <p:cNvSpPr/>
          <p:nvPr/>
        </p:nvSpPr>
        <p:spPr>
          <a:xfrm>
            <a:off x="5580063" y="2094437"/>
            <a:ext cx="504825" cy="120650"/>
          </a:xfrm>
          <a:prstGeom prst="ellipse">
            <a:avLst/>
          </a:prstGeom>
          <a:noFill/>
          <a:ln w="19050">
            <a:solidFill>
              <a:srgbClr val="0000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38" name="Gruppieren 38"/>
          <p:cNvGrpSpPr>
            <a:grpSpLocks/>
          </p:cNvGrpSpPr>
          <p:nvPr/>
        </p:nvGrpSpPr>
        <p:grpSpPr bwMode="auto">
          <a:xfrm>
            <a:off x="395288" y="1285340"/>
            <a:ext cx="4665662" cy="2723622"/>
            <a:chOff x="505609" y="1497887"/>
            <a:chExt cx="4664645" cy="2723201"/>
          </a:xfrm>
        </p:grpSpPr>
        <p:pic>
          <p:nvPicPr>
            <p:cNvPr id="39" name="Εικόνα 163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979711" y="1702957"/>
              <a:ext cx="2952328" cy="230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feld 13"/>
            <p:cNvSpPr txBox="1">
              <a:spLocks noChangeArrowheads="1"/>
            </p:cNvSpPr>
            <p:nvPr/>
          </p:nvSpPr>
          <p:spPr bwMode="auto">
            <a:xfrm>
              <a:off x="2369314" y="1497887"/>
              <a:ext cx="1990817" cy="2769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000" b="1" dirty="0">
                  <a:latin typeface="Arial" charset="0"/>
                  <a:cs typeface="Arial" charset="0"/>
                </a:rPr>
                <a:t>                 </a:t>
              </a:r>
              <a:r>
                <a:rPr lang="de-DE" altLang="de-DE" sz="1200" u="sng" dirty="0" err="1">
                  <a:latin typeface="Arial" charset="0"/>
                  <a:cs typeface="Arial" charset="0"/>
                </a:rPr>
                <a:t>Schematic</a:t>
              </a:r>
              <a:r>
                <a:rPr lang="de-DE" altLang="de-DE" sz="1200" dirty="0">
                  <a:latin typeface="Arial" charset="0"/>
                  <a:cs typeface="Arial" charset="0"/>
                </a:rPr>
                <a:t>  </a:t>
              </a:r>
              <a:r>
                <a:rPr lang="de-DE" altLang="de-DE" sz="1000" dirty="0">
                  <a:latin typeface="Arial" charset="0"/>
                  <a:cs typeface="Arial" charset="0"/>
                </a:rPr>
                <a:t>          </a:t>
              </a:r>
              <a:endParaRPr lang="de-DE" altLang="de-DE" sz="1000" u="sng" dirty="0">
                <a:latin typeface="Arial" charset="0"/>
                <a:cs typeface="Arial" charset="0"/>
              </a:endParaRPr>
            </a:p>
          </p:txBody>
        </p:sp>
        <p:sp>
          <p:nvSpPr>
            <p:cNvPr id="41" name="Rechteck 40"/>
            <p:cNvSpPr/>
            <p:nvPr/>
          </p:nvSpPr>
          <p:spPr>
            <a:xfrm>
              <a:off x="2472092" y="2359240"/>
              <a:ext cx="431706" cy="23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42" name="Rechteck 41"/>
            <p:cNvSpPr/>
            <p:nvPr/>
          </p:nvSpPr>
          <p:spPr>
            <a:xfrm>
              <a:off x="2492726" y="2621136"/>
              <a:ext cx="431706" cy="238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43" name="Rechteck 42"/>
            <p:cNvSpPr/>
            <p:nvPr/>
          </p:nvSpPr>
          <p:spPr>
            <a:xfrm>
              <a:off x="2519707" y="1902111"/>
              <a:ext cx="431706" cy="119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44" name="Textfeld 43"/>
            <p:cNvSpPr txBox="1"/>
            <p:nvPr/>
          </p:nvSpPr>
          <p:spPr>
            <a:xfrm>
              <a:off x="2372102" y="1862429"/>
              <a:ext cx="572962" cy="184121"/>
            </a:xfrm>
            <a:prstGeom prst="rect">
              <a:avLst/>
            </a:prstGeom>
            <a:noFill/>
          </p:spPr>
          <p:txBody>
            <a:bodyPr wrap="none">
              <a:spAutoFit/>
            </a:bodyPr>
            <a:lstStyle/>
            <a:p>
              <a:pPr algn="ctr">
                <a:defRPr/>
              </a:pPr>
              <a:r>
                <a:rPr lang="de-DE" sz="600" dirty="0" err="1">
                  <a:solidFill>
                    <a:schemeClr val="tx2">
                      <a:lumMod val="60000"/>
                      <a:lumOff val="40000"/>
                    </a:schemeClr>
                  </a:solidFill>
                  <a:latin typeface="Arial" panose="020B0604020202020204" pitchFamily="34" charset="0"/>
                  <a:cs typeface="Arial" pitchFamily="34" charset="0"/>
                </a:rPr>
                <a:t>Waveguide</a:t>
              </a:r>
              <a:endParaRPr lang="de-DE" sz="600" dirty="0">
                <a:solidFill>
                  <a:schemeClr val="tx2">
                    <a:lumMod val="60000"/>
                    <a:lumOff val="40000"/>
                  </a:schemeClr>
                </a:solidFill>
                <a:latin typeface="Arial" panose="020B0604020202020204" pitchFamily="34" charset="0"/>
                <a:cs typeface="Arial" pitchFamily="34" charset="0"/>
              </a:endParaRPr>
            </a:p>
          </p:txBody>
        </p:sp>
        <p:sp>
          <p:nvSpPr>
            <p:cNvPr id="45" name="Textfeld 44"/>
            <p:cNvSpPr txBox="1"/>
            <p:nvPr/>
          </p:nvSpPr>
          <p:spPr>
            <a:xfrm>
              <a:off x="3543059" y="1910512"/>
              <a:ext cx="370533" cy="230796"/>
            </a:xfrm>
            <a:prstGeom prst="rect">
              <a:avLst/>
            </a:prstGeom>
            <a:solidFill>
              <a:schemeClr val="accent1">
                <a:lumMod val="40000"/>
                <a:lumOff val="60000"/>
              </a:schemeClr>
            </a:solidFill>
          </p:spPr>
          <p:txBody>
            <a:bodyPr wrap="none">
              <a:spAutoFit/>
            </a:bodyPr>
            <a:lstStyle/>
            <a:p>
              <a:pPr algn="ctr">
                <a:defRPr/>
              </a:pPr>
              <a:r>
                <a:rPr lang="de-DE" sz="900" b="1" dirty="0">
                  <a:latin typeface="Arial" panose="020B0604020202020204" pitchFamily="34" charset="0"/>
                  <a:cs typeface="Arial" pitchFamily="34" charset="0"/>
                </a:rPr>
                <a:t>IQ1</a:t>
              </a:r>
            </a:p>
          </p:txBody>
        </p:sp>
        <p:sp>
          <p:nvSpPr>
            <p:cNvPr id="46" name="Textfeld 45"/>
            <p:cNvSpPr txBox="1"/>
            <p:nvPr/>
          </p:nvSpPr>
          <p:spPr>
            <a:xfrm>
              <a:off x="3538297" y="2200476"/>
              <a:ext cx="370534" cy="230796"/>
            </a:xfrm>
            <a:prstGeom prst="rect">
              <a:avLst/>
            </a:prstGeom>
            <a:solidFill>
              <a:schemeClr val="accent1">
                <a:lumMod val="40000"/>
                <a:lumOff val="60000"/>
              </a:schemeClr>
            </a:solidFill>
          </p:spPr>
          <p:txBody>
            <a:bodyPr wrap="none">
              <a:spAutoFit/>
            </a:bodyPr>
            <a:lstStyle/>
            <a:p>
              <a:pPr algn="ctr">
                <a:defRPr/>
              </a:pPr>
              <a:r>
                <a:rPr lang="de-DE" sz="900" b="1" dirty="0">
                  <a:latin typeface="Arial" panose="020B0604020202020204" pitchFamily="34" charset="0"/>
                  <a:cs typeface="Arial" pitchFamily="34" charset="0"/>
                </a:rPr>
                <a:t>IQ2</a:t>
              </a:r>
            </a:p>
          </p:txBody>
        </p:sp>
        <p:sp>
          <p:nvSpPr>
            <p:cNvPr id="47" name="Textfeld 46"/>
            <p:cNvSpPr txBox="1"/>
            <p:nvPr/>
          </p:nvSpPr>
          <p:spPr>
            <a:xfrm>
              <a:off x="3534329" y="2483007"/>
              <a:ext cx="370534" cy="230796"/>
            </a:xfrm>
            <a:prstGeom prst="rect">
              <a:avLst/>
            </a:prstGeom>
            <a:solidFill>
              <a:schemeClr val="accent1">
                <a:lumMod val="40000"/>
                <a:lumOff val="60000"/>
              </a:schemeClr>
            </a:solidFill>
          </p:spPr>
          <p:txBody>
            <a:bodyPr wrap="none">
              <a:spAutoFit/>
            </a:bodyPr>
            <a:lstStyle/>
            <a:p>
              <a:pPr algn="ctr">
                <a:defRPr/>
              </a:pPr>
              <a:r>
                <a:rPr lang="de-DE" sz="900" b="1" dirty="0">
                  <a:latin typeface="Arial" panose="020B0604020202020204" pitchFamily="34" charset="0"/>
                  <a:cs typeface="Arial" pitchFamily="34" charset="0"/>
                </a:rPr>
                <a:t>IQ3</a:t>
              </a:r>
            </a:p>
          </p:txBody>
        </p:sp>
        <p:sp>
          <p:nvSpPr>
            <p:cNvPr id="48" name="Textfeld 47"/>
            <p:cNvSpPr txBox="1"/>
            <p:nvPr/>
          </p:nvSpPr>
          <p:spPr>
            <a:xfrm>
              <a:off x="3529567" y="2775100"/>
              <a:ext cx="370534" cy="230796"/>
            </a:xfrm>
            <a:prstGeom prst="rect">
              <a:avLst/>
            </a:prstGeom>
            <a:solidFill>
              <a:schemeClr val="accent1">
                <a:lumMod val="40000"/>
                <a:lumOff val="60000"/>
              </a:schemeClr>
            </a:solidFill>
          </p:spPr>
          <p:txBody>
            <a:bodyPr wrap="none">
              <a:spAutoFit/>
            </a:bodyPr>
            <a:lstStyle/>
            <a:p>
              <a:pPr algn="ctr">
                <a:defRPr/>
              </a:pPr>
              <a:r>
                <a:rPr lang="de-DE" sz="900" b="1" dirty="0">
                  <a:latin typeface="Arial" panose="020B0604020202020204" pitchFamily="34" charset="0"/>
                  <a:cs typeface="Arial" pitchFamily="34" charset="0"/>
                </a:rPr>
                <a:t>IQ4</a:t>
              </a:r>
            </a:p>
          </p:txBody>
        </p:sp>
        <p:sp>
          <p:nvSpPr>
            <p:cNvPr id="49" name="Ellipse 48"/>
            <p:cNvSpPr/>
            <p:nvPr/>
          </p:nvSpPr>
          <p:spPr>
            <a:xfrm rot="20490128">
              <a:off x="2270524" y="3063981"/>
              <a:ext cx="496779" cy="233326"/>
            </a:xfrm>
            <a:prstGeom prst="ellipse">
              <a:avLst/>
            </a:prstGeom>
            <a:noFill/>
            <a:ln w="6350">
              <a:solidFill>
                <a:srgbClr val="0000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50" name="Gruppieren 37"/>
            <p:cNvGrpSpPr>
              <a:grpSpLocks/>
            </p:cNvGrpSpPr>
            <p:nvPr/>
          </p:nvGrpSpPr>
          <p:grpSpPr bwMode="auto">
            <a:xfrm>
              <a:off x="1853729" y="3305400"/>
              <a:ext cx="3316525" cy="619880"/>
              <a:chOff x="1853729" y="3305400"/>
              <a:chExt cx="3316525" cy="619880"/>
            </a:xfrm>
          </p:grpSpPr>
          <p:sp>
            <p:nvSpPr>
              <p:cNvPr id="53" name="Freihandform 52"/>
              <p:cNvSpPr/>
              <p:nvPr/>
            </p:nvSpPr>
            <p:spPr>
              <a:xfrm>
                <a:off x="2268936" y="3570314"/>
                <a:ext cx="2552144" cy="6349"/>
              </a:xfrm>
              <a:custGeom>
                <a:avLst/>
                <a:gdLst>
                  <a:gd name="connsiteX0" fmla="*/ 0 w 2551612"/>
                  <a:gd name="connsiteY0" fmla="*/ 0 h 5806"/>
                  <a:gd name="connsiteX1" fmla="*/ 2545806 w 2551612"/>
                  <a:gd name="connsiteY1" fmla="*/ 2903 h 5806"/>
                  <a:gd name="connsiteX2" fmla="*/ 2551612 w 2551612"/>
                  <a:gd name="connsiteY2" fmla="*/ 5806 h 5806"/>
                </a:gdLst>
                <a:ahLst/>
                <a:cxnLst>
                  <a:cxn ang="0">
                    <a:pos x="connsiteX0" y="connsiteY0"/>
                  </a:cxn>
                  <a:cxn ang="0">
                    <a:pos x="connsiteX1" y="connsiteY1"/>
                  </a:cxn>
                  <a:cxn ang="0">
                    <a:pos x="connsiteX2" y="connsiteY2"/>
                  </a:cxn>
                </a:cxnLst>
                <a:rect l="l" t="t" r="r" b="b"/>
                <a:pathLst>
                  <a:path w="2551612" h="5806">
                    <a:moveTo>
                      <a:pt x="0" y="0"/>
                    </a:moveTo>
                    <a:lnTo>
                      <a:pt x="2545806" y="2903"/>
                    </a:lnTo>
                    <a:lnTo>
                      <a:pt x="2551612" y="5806"/>
                    </a:lnTo>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54" name="Gruppieren 17"/>
              <p:cNvGrpSpPr>
                <a:grpSpLocks/>
              </p:cNvGrpSpPr>
              <p:nvPr/>
            </p:nvGrpSpPr>
            <p:grpSpPr bwMode="auto">
              <a:xfrm>
                <a:off x="1853729" y="3305400"/>
                <a:ext cx="3316525" cy="619880"/>
                <a:chOff x="1853729" y="3305400"/>
                <a:chExt cx="3316525" cy="619880"/>
              </a:xfrm>
            </p:grpSpPr>
            <p:sp>
              <p:nvSpPr>
                <p:cNvPr id="55" name="Rechteck 54"/>
                <p:cNvSpPr/>
                <p:nvPr/>
              </p:nvSpPr>
              <p:spPr>
                <a:xfrm>
                  <a:off x="1853102" y="3565553"/>
                  <a:ext cx="3093364" cy="360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56" name="Ellipse 55"/>
                <p:cNvSpPr/>
                <p:nvPr/>
              </p:nvSpPr>
              <p:spPr>
                <a:xfrm rot="21416265">
                  <a:off x="4649667" y="3449683"/>
                  <a:ext cx="122211" cy="203169"/>
                </a:xfrm>
                <a:prstGeom prst="ellipse">
                  <a:avLst/>
                </a:prstGeom>
                <a:noFill/>
                <a:ln w="6350">
                  <a:solidFill>
                    <a:srgbClr val="0000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57" name="Textfeld 31"/>
                <p:cNvSpPr txBox="1">
                  <a:spLocks noChangeArrowheads="1"/>
                </p:cNvSpPr>
                <p:nvPr/>
              </p:nvSpPr>
              <p:spPr bwMode="auto">
                <a:xfrm>
                  <a:off x="4722695" y="3551684"/>
                  <a:ext cx="4475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000" b="1">
                      <a:solidFill>
                        <a:srgbClr val="0000CC"/>
                      </a:solidFill>
                      <a:latin typeface="Arial" charset="0"/>
                      <a:cs typeface="Arial" charset="0"/>
                    </a:rPr>
                    <a:t>SSC</a:t>
                  </a:r>
                </a:p>
              </p:txBody>
            </p:sp>
            <p:sp>
              <p:nvSpPr>
                <p:cNvPr id="58" name="Textfeld 89"/>
                <p:cNvSpPr txBox="1">
                  <a:spLocks noChangeArrowheads="1"/>
                </p:cNvSpPr>
                <p:nvPr/>
              </p:nvSpPr>
              <p:spPr bwMode="auto">
                <a:xfrm>
                  <a:off x="2226847" y="3305400"/>
                  <a:ext cx="2423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a:solidFill>
                        <a:srgbClr val="0000CC"/>
                      </a:solidFill>
                      <a:latin typeface="Arial" charset="0"/>
                      <a:cs typeface="Arial" charset="0"/>
                    </a:rPr>
                    <a:t>1</a:t>
                  </a:r>
                </a:p>
              </p:txBody>
            </p:sp>
            <p:sp>
              <p:nvSpPr>
                <p:cNvPr id="59" name="Textfeld 90"/>
                <p:cNvSpPr txBox="1">
                  <a:spLocks noChangeArrowheads="1"/>
                </p:cNvSpPr>
                <p:nvPr/>
              </p:nvSpPr>
              <p:spPr bwMode="auto">
                <a:xfrm>
                  <a:off x="2940892" y="3306426"/>
                  <a:ext cx="2423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a:solidFill>
                        <a:srgbClr val="0000CC"/>
                      </a:solidFill>
                      <a:latin typeface="Arial" charset="0"/>
                      <a:cs typeface="Arial" charset="0"/>
                    </a:rPr>
                    <a:t>2</a:t>
                  </a:r>
                </a:p>
              </p:txBody>
            </p:sp>
            <p:sp>
              <p:nvSpPr>
                <p:cNvPr id="60" name="Textfeld 91"/>
                <p:cNvSpPr txBox="1">
                  <a:spLocks noChangeArrowheads="1"/>
                </p:cNvSpPr>
                <p:nvPr/>
              </p:nvSpPr>
              <p:spPr bwMode="auto">
                <a:xfrm>
                  <a:off x="3588874" y="3307452"/>
                  <a:ext cx="2423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a:solidFill>
                        <a:srgbClr val="0000CC"/>
                      </a:solidFill>
                      <a:latin typeface="Arial" charset="0"/>
                      <a:cs typeface="Arial" charset="0"/>
                    </a:rPr>
                    <a:t>3</a:t>
                  </a:r>
                </a:p>
              </p:txBody>
            </p:sp>
            <p:sp>
              <p:nvSpPr>
                <p:cNvPr id="61" name="Textfeld 92"/>
                <p:cNvSpPr txBox="1">
                  <a:spLocks noChangeArrowheads="1"/>
                </p:cNvSpPr>
                <p:nvPr/>
              </p:nvSpPr>
              <p:spPr bwMode="auto">
                <a:xfrm>
                  <a:off x="4236117" y="3308478"/>
                  <a:ext cx="2423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a:solidFill>
                        <a:srgbClr val="0000CC"/>
                      </a:solidFill>
                      <a:latin typeface="Arial" charset="0"/>
                      <a:cs typeface="Arial" charset="0"/>
                    </a:rPr>
                    <a:t>4</a:t>
                  </a:r>
                </a:p>
              </p:txBody>
            </p:sp>
          </p:grpSp>
        </p:grpSp>
        <p:cxnSp>
          <p:nvCxnSpPr>
            <p:cNvPr id="51" name="Gerade Verbindung mit Pfeil 50"/>
            <p:cNvCxnSpPr/>
            <p:nvPr/>
          </p:nvCxnSpPr>
          <p:spPr>
            <a:xfrm flipH="1">
              <a:off x="1619791" y="3284608"/>
              <a:ext cx="625339" cy="512683"/>
            </a:xfrm>
            <a:prstGeom prst="straightConnector1">
              <a:avLst/>
            </a:prstGeom>
            <a:ln>
              <a:solidFill>
                <a:srgbClr val="0000CC"/>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Textfeld 39"/>
            <p:cNvSpPr txBox="1">
              <a:spLocks noChangeArrowheads="1"/>
            </p:cNvSpPr>
            <p:nvPr/>
          </p:nvSpPr>
          <p:spPr bwMode="auto">
            <a:xfrm>
              <a:off x="505609" y="3820978"/>
              <a:ext cx="2515433"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000" b="1">
                  <a:solidFill>
                    <a:srgbClr val="0000CC"/>
                  </a:solidFill>
                  <a:latin typeface="Arial" charset="0"/>
                  <a:cs typeface="Arial" charset="0"/>
                </a:rPr>
                <a:t>Waveguide length adjustment</a:t>
              </a:r>
            </a:p>
            <a:p>
              <a:pPr algn="ctr">
                <a:spcBef>
                  <a:spcPct val="0"/>
                </a:spcBef>
                <a:buClrTx/>
                <a:buFontTx/>
                <a:buNone/>
              </a:pPr>
              <a:r>
                <a:rPr lang="de-DE" altLang="de-DE" sz="1000">
                  <a:solidFill>
                    <a:srgbClr val="0000CC"/>
                  </a:solidFill>
                  <a:latin typeface="Arial" charset="0"/>
                  <a:cs typeface="Arial" charset="0"/>
                </a:rPr>
                <a:t>-&gt; signal synchronisation (phase,power) !</a:t>
              </a:r>
            </a:p>
          </p:txBody>
        </p:sp>
      </p:grpSp>
      <p:sp>
        <p:nvSpPr>
          <p:cNvPr id="62" name="Textfeld 40"/>
          <p:cNvSpPr txBox="1">
            <a:spLocks noChangeArrowheads="1"/>
          </p:cNvSpPr>
          <p:nvPr/>
        </p:nvSpPr>
        <p:spPr bwMode="auto">
          <a:xfrm>
            <a:off x="593725" y="3889901"/>
            <a:ext cx="3795713"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nSpc>
                <a:spcPct val="150000"/>
              </a:lnSpc>
              <a:spcBef>
                <a:spcPct val="0"/>
              </a:spcBef>
              <a:buClrTx/>
              <a:buFontTx/>
              <a:buNone/>
            </a:pPr>
            <a:endParaRPr lang="de-DE" altLang="de-DE" sz="1000" b="1" dirty="0">
              <a:solidFill>
                <a:srgbClr val="0000CC"/>
              </a:solidFill>
              <a:latin typeface="Arial" charset="0"/>
              <a:cs typeface="Arial" charset="0"/>
            </a:endParaRPr>
          </a:p>
          <a:p>
            <a:pPr>
              <a:lnSpc>
                <a:spcPct val="150000"/>
              </a:lnSpc>
              <a:spcBef>
                <a:spcPct val="0"/>
              </a:spcBef>
              <a:buClrTx/>
              <a:buFontTx/>
              <a:buNone/>
            </a:pPr>
            <a:r>
              <a:rPr lang="de-DE" altLang="de-DE" sz="1000" b="1" dirty="0">
                <a:solidFill>
                  <a:srgbClr val="0000CC"/>
                </a:solidFill>
                <a:latin typeface="Arial" charset="0"/>
                <a:cs typeface="Arial" charset="0"/>
              </a:rPr>
              <a:t>CPW/CPS:	</a:t>
            </a:r>
            <a:r>
              <a:rPr lang="de-DE" altLang="de-DE" sz="1000" b="1" dirty="0" err="1">
                <a:solidFill>
                  <a:srgbClr val="0000CC"/>
                </a:solidFill>
                <a:latin typeface="Arial" charset="0"/>
                <a:cs typeface="Arial" charset="0"/>
              </a:rPr>
              <a:t>Electrical</a:t>
            </a:r>
            <a:r>
              <a:rPr lang="de-DE" altLang="de-DE" sz="1000" b="1" dirty="0">
                <a:solidFill>
                  <a:srgbClr val="0000CC"/>
                </a:solidFill>
                <a:latin typeface="Arial" charset="0"/>
                <a:cs typeface="Arial" charset="0"/>
              </a:rPr>
              <a:t> RF CPW/CPS </a:t>
            </a:r>
            <a:r>
              <a:rPr lang="de-DE" altLang="de-DE" sz="1000" b="1" dirty="0" err="1">
                <a:solidFill>
                  <a:srgbClr val="0000CC"/>
                </a:solidFill>
                <a:latin typeface="Arial" charset="0"/>
                <a:cs typeface="Arial" charset="0"/>
              </a:rPr>
              <a:t>transition</a:t>
            </a:r>
            <a:r>
              <a:rPr lang="de-DE" altLang="de-DE" sz="1000" b="1" dirty="0">
                <a:solidFill>
                  <a:srgbClr val="0000CC"/>
                </a:solidFill>
                <a:latin typeface="Arial" charset="0"/>
                <a:cs typeface="Arial" charset="0"/>
              </a:rPr>
              <a:t> + CPS </a:t>
            </a:r>
            <a:r>
              <a:rPr lang="de-DE" altLang="de-DE" sz="1000" b="1" dirty="0" err="1">
                <a:solidFill>
                  <a:srgbClr val="0000CC"/>
                </a:solidFill>
                <a:latin typeface="Arial" charset="0"/>
                <a:cs typeface="Arial" charset="0"/>
              </a:rPr>
              <a:t>line</a:t>
            </a:r>
            <a:endParaRPr lang="de-DE" altLang="de-DE" sz="1000" b="1" dirty="0">
              <a:solidFill>
                <a:srgbClr val="0000CC"/>
              </a:solidFill>
              <a:latin typeface="Arial" charset="0"/>
              <a:cs typeface="Arial" charset="0"/>
            </a:endParaRPr>
          </a:p>
          <a:p>
            <a:pPr>
              <a:lnSpc>
                <a:spcPct val="150000"/>
              </a:lnSpc>
              <a:spcBef>
                <a:spcPct val="0"/>
              </a:spcBef>
              <a:buClrTx/>
              <a:buFontTx/>
              <a:buNone/>
            </a:pPr>
            <a:r>
              <a:rPr lang="de-DE" altLang="de-DE" sz="1000" b="1" dirty="0" err="1">
                <a:solidFill>
                  <a:srgbClr val="0000CC"/>
                </a:solidFill>
                <a:latin typeface="Arial" charset="0"/>
                <a:cs typeface="Arial" charset="0"/>
              </a:rPr>
              <a:t>Rt</a:t>
            </a:r>
            <a:r>
              <a:rPr lang="de-DE" altLang="de-DE" sz="1000" b="1" dirty="0">
                <a:solidFill>
                  <a:srgbClr val="0000CC"/>
                </a:solidFill>
                <a:latin typeface="Arial" charset="0"/>
                <a:cs typeface="Arial" charset="0"/>
              </a:rPr>
              <a:t>:                	</a:t>
            </a:r>
            <a:r>
              <a:rPr lang="de-DE" altLang="de-DE" sz="1000" b="1" dirty="0" err="1">
                <a:solidFill>
                  <a:srgbClr val="0000CC"/>
                </a:solidFill>
                <a:latin typeface="Arial" charset="0"/>
                <a:cs typeface="Arial" charset="0"/>
              </a:rPr>
              <a:t>Electrical</a:t>
            </a:r>
            <a:r>
              <a:rPr lang="de-DE" altLang="de-DE" sz="1000" b="1" dirty="0">
                <a:solidFill>
                  <a:srgbClr val="0000CC"/>
                </a:solidFill>
                <a:latin typeface="Arial" charset="0"/>
                <a:cs typeface="Arial" charset="0"/>
              </a:rPr>
              <a:t> RF  </a:t>
            </a:r>
            <a:r>
              <a:rPr lang="de-DE" altLang="de-DE" sz="1000" b="1" dirty="0" err="1">
                <a:solidFill>
                  <a:srgbClr val="0000CC"/>
                </a:solidFill>
                <a:latin typeface="Arial" charset="0"/>
                <a:cs typeface="Arial" charset="0"/>
              </a:rPr>
              <a:t>termination</a:t>
            </a:r>
            <a:r>
              <a:rPr lang="de-DE" altLang="de-DE" sz="1000" b="1" dirty="0">
                <a:solidFill>
                  <a:srgbClr val="0000CC"/>
                </a:solidFill>
                <a:latin typeface="Arial" charset="0"/>
                <a:cs typeface="Arial" charset="0"/>
              </a:rPr>
              <a:t> </a:t>
            </a:r>
            <a:r>
              <a:rPr lang="de-DE" altLang="de-DE" sz="1000" b="1" dirty="0" err="1">
                <a:solidFill>
                  <a:srgbClr val="0000CC"/>
                </a:solidFill>
                <a:latin typeface="Arial" charset="0"/>
                <a:cs typeface="Arial" charset="0"/>
              </a:rPr>
              <a:t>resistor</a:t>
            </a:r>
            <a:endParaRPr lang="de-DE" altLang="de-DE" sz="1000" b="1" dirty="0">
              <a:solidFill>
                <a:srgbClr val="0000CC"/>
              </a:solidFill>
              <a:latin typeface="Arial" charset="0"/>
              <a:cs typeface="Arial" charset="0"/>
            </a:endParaRPr>
          </a:p>
          <a:p>
            <a:pPr>
              <a:lnSpc>
                <a:spcPct val="150000"/>
              </a:lnSpc>
              <a:spcBef>
                <a:spcPct val="0"/>
              </a:spcBef>
              <a:buClrTx/>
              <a:buFontTx/>
              <a:buNone/>
            </a:pPr>
            <a:r>
              <a:rPr lang="de-DE" altLang="de-DE" sz="1000" b="1" dirty="0">
                <a:solidFill>
                  <a:srgbClr val="0000CC"/>
                </a:solidFill>
                <a:latin typeface="Arial" charset="0"/>
                <a:cs typeface="Arial" charset="0"/>
              </a:rPr>
              <a:t>PD:	</a:t>
            </a:r>
            <a:r>
              <a:rPr lang="de-DE" altLang="de-DE" sz="1000" b="1" dirty="0" err="1">
                <a:solidFill>
                  <a:srgbClr val="0000CC"/>
                </a:solidFill>
                <a:latin typeface="Arial" charset="0"/>
                <a:cs typeface="Arial" charset="0"/>
              </a:rPr>
              <a:t>GaInAs</a:t>
            </a:r>
            <a:r>
              <a:rPr lang="de-DE" altLang="de-DE" sz="1000" b="1" dirty="0">
                <a:solidFill>
                  <a:srgbClr val="0000CC"/>
                </a:solidFill>
                <a:latin typeface="Arial" charset="0"/>
                <a:cs typeface="Arial" charset="0"/>
              </a:rPr>
              <a:t> </a:t>
            </a:r>
            <a:r>
              <a:rPr lang="de-DE" altLang="de-DE" sz="1000" b="1" dirty="0" err="1">
                <a:solidFill>
                  <a:srgbClr val="0000CC"/>
                </a:solidFill>
                <a:latin typeface="Arial" charset="0"/>
                <a:cs typeface="Arial" charset="0"/>
              </a:rPr>
              <a:t>monitor</a:t>
            </a:r>
            <a:r>
              <a:rPr lang="de-DE" altLang="de-DE" sz="1000" b="1" dirty="0">
                <a:solidFill>
                  <a:srgbClr val="0000CC"/>
                </a:solidFill>
                <a:latin typeface="Arial" charset="0"/>
                <a:cs typeface="Arial" charset="0"/>
              </a:rPr>
              <a:t> </a:t>
            </a:r>
            <a:r>
              <a:rPr lang="de-DE" altLang="de-DE" sz="1000" b="1" dirty="0" err="1">
                <a:solidFill>
                  <a:srgbClr val="0000CC"/>
                </a:solidFill>
                <a:latin typeface="Arial" charset="0"/>
                <a:cs typeface="Arial" charset="0"/>
              </a:rPr>
              <a:t>photodiode</a:t>
            </a:r>
            <a:endParaRPr lang="de-DE" altLang="de-DE" sz="1000" b="1" dirty="0">
              <a:solidFill>
                <a:srgbClr val="0000CC"/>
              </a:solidFill>
              <a:latin typeface="Arial" charset="0"/>
              <a:cs typeface="Arial" charset="0"/>
            </a:endParaRPr>
          </a:p>
          <a:p>
            <a:pPr>
              <a:lnSpc>
                <a:spcPct val="150000"/>
              </a:lnSpc>
              <a:spcBef>
                <a:spcPct val="0"/>
              </a:spcBef>
              <a:buClrTx/>
              <a:buFontTx/>
              <a:buNone/>
            </a:pPr>
            <a:endParaRPr lang="de-DE" altLang="de-DE" sz="1000" b="1" dirty="0">
              <a:solidFill>
                <a:srgbClr val="0000CC"/>
              </a:solidFill>
              <a:latin typeface="Arial" charset="0"/>
              <a:cs typeface="Arial" charset="0"/>
            </a:endParaRPr>
          </a:p>
        </p:txBody>
      </p:sp>
      <p:sp>
        <p:nvSpPr>
          <p:cNvPr id="63" name="Geschweifte Klammer links 62"/>
          <p:cNvSpPr/>
          <p:nvPr/>
        </p:nvSpPr>
        <p:spPr>
          <a:xfrm>
            <a:off x="5400675" y="2197625"/>
            <a:ext cx="153988" cy="101917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sp>
        <p:nvSpPr>
          <p:cNvPr id="64" name="Textfeld 46"/>
          <p:cNvSpPr txBox="1">
            <a:spLocks noChangeArrowheads="1"/>
          </p:cNvSpPr>
          <p:nvPr/>
        </p:nvSpPr>
        <p:spPr bwMode="auto">
          <a:xfrm>
            <a:off x="583555" y="6021288"/>
            <a:ext cx="47085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nSpc>
                <a:spcPct val="150000"/>
              </a:lnSpc>
              <a:spcBef>
                <a:spcPct val="0"/>
              </a:spcBef>
              <a:buClrTx/>
              <a:buFontTx/>
              <a:buNone/>
            </a:pPr>
            <a:r>
              <a:rPr lang="de-DE" altLang="de-DE" sz="1000" i="1" dirty="0">
                <a:latin typeface="Arial" charset="0"/>
                <a:cs typeface="Arial" charset="0"/>
              </a:rPr>
              <a:t>CPW_ Co-</a:t>
            </a:r>
            <a:r>
              <a:rPr lang="de-DE" altLang="de-DE" sz="1000" i="1" dirty="0" err="1">
                <a:latin typeface="Arial" charset="0"/>
                <a:cs typeface="Arial" charset="0"/>
              </a:rPr>
              <a:t>Planar</a:t>
            </a:r>
            <a:r>
              <a:rPr lang="de-DE" altLang="de-DE" sz="1000" i="1" dirty="0">
                <a:latin typeface="Arial" charset="0"/>
                <a:cs typeface="Arial" charset="0"/>
              </a:rPr>
              <a:t> </a:t>
            </a:r>
            <a:r>
              <a:rPr lang="de-DE" altLang="de-DE" sz="1000" i="1" dirty="0" err="1">
                <a:latin typeface="Arial" charset="0"/>
                <a:cs typeface="Arial" charset="0"/>
              </a:rPr>
              <a:t>Waveguide</a:t>
            </a:r>
            <a:r>
              <a:rPr lang="de-DE" altLang="de-DE" sz="1000" i="1" dirty="0">
                <a:latin typeface="Arial" charset="0"/>
                <a:cs typeface="Arial" charset="0"/>
              </a:rPr>
              <a:t> (GSG), CPS: Co-</a:t>
            </a:r>
            <a:r>
              <a:rPr lang="de-DE" altLang="de-DE" sz="1000" i="1" dirty="0" err="1">
                <a:latin typeface="Arial" charset="0"/>
                <a:cs typeface="Arial" charset="0"/>
              </a:rPr>
              <a:t>Planar</a:t>
            </a:r>
            <a:r>
              <a:rPr lang="de-DE" altLang="de-DE" sz="1000" i="1" dirty="0">
                <a:latin typeface="Arial" charset="0"/>
                <a:cs typeface="Arial" charset="0"/>
              </a:rPr>
              <a:t> </a:t>
            </a:r>
            <a:r>
              <a:rPr lang="de-DE" altLang="de-DE" sz="1000" i="1" dirty="0" err="1">
                <a:latin typeface="Arial" charset="0"/>
                <a:cs typeface="Arial" charset="0"/>
              </a:rPr>
              <a:t>Stripe</a:t>
            </a:r>
            <a:r>
              <a:rPr lang="de-DE" altLang="de-DE" sz="1000" i="1" dirty="0">
                <a:latin typeface="Arial" charset="0"/>
                <a:cs typeface="Arial" charset="0"/>
              </a:rPr>
              <a:t> (GS)</a:t>
            </a:r>
          </a:p>
        </p:txBody>
      </p:sp>
      <p:sp>
        <p:nvSpPr>
          <p:cNvPr id="65" name="Textfeld 47"/>
          <p:cNvSpPr txBox="1">
            <a:spLocks noChangeArrowheads="1"/>
          </p:cNvSpPr>
          <p:nvPr/>
        </p:nvSpPr>
        <p:spPr bwMode="auto">
          <a:xfrm>
            <a:off x="4700058" y="5951537"/>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de-DE" sz="900" b="1" dirty="0">
                <a:solidFill>
                  <a:srgbClr val="003399"/>
                </a:solidFill>
                <a:latin typeface="Arial" charset="0"/>
                <a:cs typeface="Arial" charset="0"/>
              </a:rPr>
              <a:t>Footprint: </a:t>
            </a:r>
          </a:p>
          <a:p>
            <a:pPr>
              <a:spcBef>
                <a:spcPct val="0"/>
              </a:spcBef>
              <a:buClrTx/>
              <a:buFontTx/>
              <a:buNone/>
            </a:pPr>
            <a:r>
              <a:rPr lang="en-US" altLang="de-DE" sz="900" dirty="0">
                <a:latin typeface="Arial" charset="0"/>
                <a:cs typeface="Arial" charset="0"/>
              </a:rPr>
              <a:t>10.5 mm x 16 mm</a:t>
            </a:r>
          </a:p>
        </p:txBody>
      </p:sp>
      <p:sp>
        <p:nvSpPr>
          <p:cNvPr id="66" name="Freihandform 65"/>
          <p:cNvSpPr/>
          <p:nvPr/>
        </p:nvSpPr>
        <p:spPr>
          <a:xfrm>
            <a:off x="2211388" y="3375550"/>
            <a:ext cx="2073275" cy="46037"/>
          </a:xfrm>
          <a:custGeom>
            <a:avLst/>
            <a:gdLst>
              <a:gd name="connsiteX0" fmla="*/ 0 w 2655651"/>
              <a:gd name="connsiteY0" fmla="*/ 0 h 68093"/>
              <a:gd name="connsiteX1" fmla="*/ 68094 w 2655651"/>
              <a:gd name="connsiteY1" fmla="*/ 68093 h 68093"/>
              <a:gd name="connsiteX2" fmla="*/ 2587558 w 2655651"/>
              <a:gd name="connsiteY2" fmla="*/ 68093 h 68093"/>
              <a:gd name="connsiteX3" fmla="*/ 2655651 w 2655651"/>
              <a:gd name="connsiteY3" fmla="*/ 9727 h 68093"/>
            </a:gdLst>
            <a:ahLst/>
            <a:cxnLst>
              <a:cxn ang="0">
                <a:pos x="connsiteX0" y="connsiteY0"/>
              </a:cxn>
              <a:cxn ang="0">
                <a:pos x="connsiteX1" y="connsiteY1"/>
              </a:cxn>
              <a:cxn ang="0">
                <a:pos x="connsiteX2" y="connsiteY2"/>
              </a:cxn>
              <a:cxn ang="0">
                <a:pos x="connsiteX3" y="connsiteY3"/>
              </a:cxn>
            </a:cxnLst>
            <a:rect l="l" t="t" r="r" b="b"/>
            <a:pathLst>
              <a:path w="2655651" h="68093">
                <a:moveTo>
                  <a:pt x="0" y="0"/>
                </a:moveTo>
                <a:lnTo>
                  <a:pt x="68094" y="68093"/>
                </a:lnTo>
                <a:lnTo>
                  <a:pt x="2587558" y="68093"/>
                </a:lnTo>
                <a:lnTo>
                  <a:pt x="2655651" y="9727"/>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67" name="Textfeld 79"/>
          <p:cNvSpPr txBox="1">
            <a:spLocks noChangeArrowheads="1"/>
          </p:cNvSpPr>
          <p:nvPr/>
        </p:nvSpPr>
        <p:spPr bwMode="auto">
          <a:xfrm>
            <a:off x="7151688" y="1749950"/>
            <a:ext cx="444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400">
                <a:latin typeface="Arial" charset="0"/>
                <a:ea typeface="MS PGothic" pitchFamily="34" charset="-128"/>
                <a:cs typeface="Arial" charset="0"/>
              </a:rPr>
              <a:t>DC</a:t>
            </a:r>
          </a:p>
        </p:txBody>
      </p:sp>
      <p:sp>
        <p:nvSpPr>
          <p:cNvPr id="68" name="Textfeld 160"/>
          <p:cNvSpPr txBox="1">
            <a:spLocks noChangeArrowheads="1"/>
          </p:cNvSpPr>
          <p:nvPr/>
        </p:nvSpPr>
        <p:spPr bwMode="auto">
          <a:xfrm>
            <a:off x="3098800" y="3600975"/>
            <a:ext cx="5318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de-DE" altLang="de-DE" sz="800" b="1">
                <a:latin typeface="Arial" charset="0"/>
                <a:ea typeface="MS PGothic" pitchFamily="34" charset="-128"/>
                <a:cs typeface="Arial" charset="0"/>
              </a:rPr>
              <a:t>OPT-IN</a:t>
            </a:r>
          </a:p>
        </p:txBody>
      </p:sp>
      <p:sp>
        <p:nvSpPr>
          <p:cNvPr id="69" name="Pfeil nach rechts 68"/>
          <p:cNvSpPr/>
          <p:nvPr/>
        </p:nvSpPr>
        <p:spPr>
          <a:xfrm rot="5400000">
            <a:off x="4398963" y="3340624"/>
            <a:ext cx="184150" cy="352425"/>
          </a:xfrm>
          <a:prstGeom prst="rightArrow">
            <a:avLst/>
          </a:prstGeom>
          <a:solidFill>
            <a:srgbClr val="FFFFCC"/>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70" name="Pfeil nach rechts 69"/>
          <p:cNvSpPr/>
          <p:nvPr/>
        </p:nvSpPr>
        <p:spPr>
          <a:xfrm rot="16200000">
            <a:off x="3289301" y="3337449"/>
            <a:ext cx="182562" cy="354013"/>
          </a:xfrm>
          <a:prstGeom prst="rightArrow">
            <a:avLst/>
          </a:prstGeom>
          <a:solidFill>
            <a:srgbClr val="FFFFCC"/>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71" name="Textfeld 160"/>
          <p:cNvSpPr txBox="1">
            <a:spLocks noChangeArrowheads="1"/>
          </p:cNvSpPr>
          <p:nvPr/>
        </p:nvSpPr>
        <p:spPr bwMode="auto">
          <a:xfrm>
            <a:off x="4213225" y="3605737"/>
            <a:ext cx="6461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de-DE" altLang="de-DE" sz="800" b="1">
                <a:latin typeface="Arial" charset="0"/>
                <a:ea typeface="MS PGothic" pitchFamily="34" charset="-128"/>
                <a:cs typeface="Arial" charset="0"/>
              </a:rPr>
              <a:t>OPT-OUT</a:t>
            </a:r>
          </a:p>
        </p:txBody>
      </p:sp>
      <p:sp>
        <p:nvSpPr>
          <p:cNvPr id="72" name="Content Placeholder 2"/>
          <p:cNvSpPr txBox="1">
            <a:spLocks/>
          </p:cNvSpPr>
          <p:nvPr/>
        </p:nvSpPr>
        <p:spPr bwMode="auto">
          <a:xfrm>
            <a:off x="590550" y="5137744"/>
            <a:ext cx="4070350" cy="883544"/>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US" sz="1400" kern="0" dirty="0" smtClean="0"/>
              <a:t>4(8)-channel IQ MZM </a:t>
            </a:r>
            <a:r>
              <a:rPr lang="en-US" sz="1400" kern="0" dirty="0" err="1" smtClean="0"/>
              <a:t>InP</a:t>
            </a:r>
            <a:r>
              <a:rPr lang="en-US" sz="1400" kern="0" dirty="0" smtClean="0"/>
              <a:t> PICs fabricated</a:t>
            </a:r>
          </a:p>
          <a:p>
            <a:pPr>
              <a:defRPr/>
            </a:pPr>
            <a:r>
              <a:rPr lang="en-US" sz="1400" kern="0" dirty="0" smtClean="0"/>
              <a:t>PICs integrate monitor photodiodes, RF termination and CPW/CPS transition </a:t>
            </a:r>
          </a:p>
        </p:txBody>
      </p:sp>
      <p:grpSp>
        <p:nvGrpSpPr>
          <p:cNvPr id="25" name="Gruppieren 23"/>
          <p:cNvGrpSpPr>
            <a:grpSpLocks/>
          </p:cNvGrpSpPr>
          <p:nvPr/>
        </p:nvGrpSpPr>
        <p:grpSpPr bwMode="auto">
          <a:xfrm>
            <a:off x="250825" y="900113"/>
            <a:ext cx="7869993" cy="369332"/>
            <a:chOff x="304800" y="898525"/>
            <a:chExt cx="7870380" cy="369256"/>
          </a:xfrm>
        </p:grpSpPr>
        <p:sp>
          <p:nvSpPr>
            <p:cNvPr id="26" name="Textfeld 6"/>
            <p:cNvSpPr txBox="1">
              <a:spLocks noChangeArrowheads="1"/>
            </p:cNvSpPr>
            <p:nvPr/>
          </p:nvSpPr>
          <p:spPr bwMode="auto">
            <a:xfrm>
              <a:off x="479425" y="898525"/>
              <a:ext cx="7695755" cy="3692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a:latin typeface="Arial" charset="0"/>
                  <a:cs typeface="Arial" charset="0"/>
                </a:rPr>
                <a:t>4(8)-</a:t>
              </a:r>
              <a:r>
                <a:rPr lang="de-DE" altLang="de-DE" sz="1800" b="1" dirty="0" err="1">
                  <a:latin typeface="Arial" charset="0"/>
                  <a:cs typeface="Arial" charset="0"/>
                </a:rPr>
                <a:t>channel</a:t>
              </a:r>
              <a:r>
                <a:rPr lang="de-DE" altLang="de-DE" sz="1800" b="1" dirty="0">
                  <a:latin typeface="Arial" charset="0"/>
                  <a:cs typeface="Arial" charset="0"/>
                </a:rPr>
                <a:t>  IQ MZ </a:t>
              </a:r>
              <a:r>
                <a:rPr lang="de-DE" altLang="de-DE" sz="1800" b="1" dirty="0" err="1">
                  <a:latin typeface="Arial" charset="0"/>
                  <a:cs typeface="Arial" charset="0"/>
                </a:rPr>
                <a:t>modulator</a:t>
              </a:r>
              <a:r>
                <a:rPr lang="de-DE" altLang="de-DE" sz="1800" b="1" dirty="0">
                  <a:latin typeface="Arial" charset="0"/>
                  <a:cs typeface="Arial" charset="0"/>
                </a:rPr>
                <a:t> </a:t>
              </a:r>
              <a:r>
                <a:rPr lang="de-DE" altLang="de-DE" sz="1800" b="1" dirty="0" err="1">
                  <a:latin typeface="Arial" charset="0"/>
                  <a:cs typeface="Arial" charset="0"/>
                </a:rPr>
                <a:t>InP</a:t>
              </a:r>
              <a:r>
                <a:rPr lang="de-DE" altLang="de-DE" sz="1800" b="1" dirty="0">
                  <a:latin typeface="Arial" charset="0"/>
                  <a:cs typeface="Arial" charset="0"/>
                </a:rPr>
                <a:t> </a:t>
              </a:r>
              <a:r>
                <a:rPr lang="de-DE" altLang="de-DE" sz="1800" b="1" dirty="0" smtClean="0">
                  <a:latin typeface="Arial" charset="0"/>
                  <a:cs typeface="Arial" charset="0"/>
                </a:rPr>
                <a:t>PIC </a:t>
              </a:r>
              <a:r>
                <a:rPr lang="de-DE" altLang="de-DE" sz="1800" b="1" dirty="0" err="1" smtClean="0">
                  <a:latin typeface="Arial" charset="0"/>
                  <a:cs typeface="Arial" charset="0"/>
                </a:rPr>
                <a:t>as</a:t>
              </a:r>
              <a:r>
                <a:rPr lang="de-DE" altLang="de-DE" sz="1800" b="1" dirty="0" smtClean="0">
                  <a:latin typeface="Arial" charset="0"/>
                  <a:cs typeface="Arial" charset="0"/>
                </a:rPr>
                <a:t> </a:t>
              </a:r>
              <a:r>
                <a:rPr lang="de-DE" altLang="de-DE" sz="1800" b="1" dirty="0" err="1" smtClean="0">
                  <a:latin typeface="Arial" charset="0"/>
                  <a:cs typeface="Arial" charset="0"/>
                </a:rPr>
                <a:t>active</a:t>
              </a:r>
              <a:r>
                <a:rPr lang="de-DE" altLang="de-DE" sz="1800" b="1" dirty="0" smtClean="0">
                  <a:latin typeface="Arial" charset="0"/>
                  <a:cs typeface="Arial" charset="0"/>
                </a:rPr>
                <a:t> PLC </a:t>
              </a:r>
              <a:r>
                <a:rPr lang="de-DE" altLang="de-DE" sz="1800" b="1" dirty="0" err="1" smtClean="0">
                  <a:latin typeface="Arial" charset="0"/>
                  <a:cs typeface="Arial" charset="0"/>
                </a:rPr>
                <a:t>building</a:t>
              </a:r>
              <a:r>
                <a:rPr lang="de-DE" altLang="de-DE" sz="1800" b="1" dirty="0" smtClean="0">
                  <a:latin typeface="Arial" charset="0"/>
                  <a:cs typeface="Arial" charset="0"/>
                </a:rPr>
                <a:t> block</a:t>
              </a:r>
              <a:endParaRPr lang="de-DE" altLang="de-DE" sz="1800" b="1" dirty="0">
                <a:latin typeface="Arial" charset="0"/>
                <a:cs typeface="Arial" charset="0"/>
              </a:endParaRPr>
            </a:p>
          </p:txBody>
        </p:sp>
        <p:sp>
          <p:nvSpPr>
            <p:cNvPr id="27" name="Rechteck 26"/>
            <p:cNvSpPr/>
            <p:nvPr/>
          </p:nvSpPr>
          <p:spPr>
            <a:xfrm>
              <a:off x="304800" y="1031848"/>
              <a:ext cx="90493"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Tree>
    <p:extLst>
      <p:ext uri="{BB962C8B-B14F-4D97-AF65-F5344CB8AC3E}">
        <p14:creationId xmlns:p14="http://schemas.microsoft.com/office/powerpoint/2010/main" val="330747088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ASTRON transmitter’s IQ MZM </a:t>
            </a:r>
            <a:r>
              <a:rPr lang="en-US" kern="0" dirty="0" err="1" smtClean="0"/>
              <a:t>InP</a:t>
            </a:r>
            <a:r>
              <a:rPr lang="en-US" kern="0" dirty="0" smtClean="0"/>
              <a:t> PICs characterization</a:t>
            </a:r>
            <a:endParaRPr lang="en-US" kern="0" dirty="0"/>
          </a:p>
        </p:txBody>
      </p:sp>
      <p:grpSp>
        <p:nvGrpSpPr>
          <p:cNvPr id="99" name="Gruppieren 23"/>
          <p:cNvGrpSpPr>
            <a:grpSpLocks/>
          </p:cNvGrpSpPr>
          <p:nvPr/>
        </p:nvGrpSpPr>
        <p:grpSpPr bwMode="auto">
          <a:xfrm>
            <a:off x="250825" y="900113"/>
            <a:ext cx="7869993" cy="369332"/>
            <a:chOff x="304800" y="898525"/>
            <a:chExt cx="7870380" cy="369256"/>
          </a:xfrm>
        </p:grpSpPr>
        <p:sp>
          <p:nvSpPr>
            <p:cNvPr id="100" name="Textfeld 6"/>
            <p:cNvSpPr txBox="1">
              <a:spLocks noChangeArrowheads="1"/>
            </p:cNvSpPr>
            <p:nvPr/>
          </p:nvSpPr>
          <p:spPr bwMode="auto">
            <a:xfrm>
              <a:off x="479425" y="898525"/>
              <a:ext cx="7695755" cy="3692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a:latin typeface="Arial" charset="0"/>
                  <a:cs typeface="Arial" charset="0"/>
                </a:rPr>
                <a:t>4(8)-</a:t>
              </a:r>
              <a:r>
                <a:rPr lang="de-DE" altLang="de-DE" sz="1800" b="1" dirty="0" err="1">
                  <a:latin typeface="Arial" charset="0"/>
                  <a:cs typeface="Arial" charset="0"/>
                </a:rPr>
                <a:t>channel</a:t>
              </a:r>
              <a:r>
                <a:rPr lang="de-DE" altLang="de-DE" sz="1800" b="1" dirty="0">
                  <a:latin typeface="Arial" charset="0"/>
                  <a:cs typeface="Arial" charset="0"/>
                </a:rPr>
                <a:t>  IQ MZ </a:t>
              </a:r>
              <a:r>
                <a:rPr lang="de-DE" altLang="de-DE" sz="1800" b="1" dirty="0" err="1">
                  <a:latin typeface="Arial" charset="0"/>
                  <a:cs typeface="Arial" charset="0"/>
                </a:rPr>
                <a:t>modulator</a:t>
              </a:r>
              <a:r>
                <a:rPr lang="de-DE" altLang="de-DE" sz="1800" b="1" dirty="0">
                  <a:latin typeface="Arial" charset="0"/>
                  <a:cs typeface="Arial" charset="0"/>
                </a:rPr>
                <a:t> </a:t>
              </a:r>
              <a:r>
                <a:rPr lang="de-DE" altLang="de-DE" sz="1800" b="1" dirty="0" err="1">
                  <a:latin typeface="Arial" charset="0"/>
                  <a:cs typeface="Arial" charset="0"/>
                </a:rPr>
                <a:t>InP</a:t>
              </a:r>
              <a:r>
                <a:rPr lang="de-DE" altLang="de-DE" sz="1800" b="1" dirty="0">
                  <a:latin typeface="Arial" charset="0"/>
                  <a:cs typeface="Arial" charset="0"/>
                </a:rPr>
                <a:t> </a:t>
              </a:r>
              <a:r>
                <a:rPr lang="de-DE" altLang="de-DE" sz="1800" b="1" dirty="0" smtClean="0">
                  <a:latin typeface="Arial" charset="0"/>
                  <a:cs typeface="Arial" charset="0"/>
                </a:rPr>
                <a:t>PIC </a:t>
              </a:r>
              <a:r>
                <a:rPr lang="de-DE" altLang="de-DE" sz="1800" b="1" dirty="0" err="1" smtClean="0">
                  <a:latin typeface="Arial" charset="0"/>
                  <a:cs typeface="Arial" charset="0"/>
                </a:rPr>
                <a:t>as</a:t>
              </a:r>
              <a:r>
                <a:rPr lang="de-DE" altLang="de-DE" sz="1800" b="1" dirty="0" smtClean="0">
                  <a:latin typeface="Arial" charset="0"/>
                  <a:cs typeface="Arial" charset="0"/>
                </a:rPr>
                <a:t> </a:t>
              </a:r>
              <a:r>
                <a:rPr lang="de-DE" altLang="de-DE" sz="1800" b="1" dirty="0" err="1" smtClean="0">
                  <a:latin typeface="Arial" charset="0"/>
                  <a:cs typeface="Arial" charset="0"/>
                </a:rPr>
                <a:t>active</a:t>
              </a:r>
              <a:r>
                <a:rPr lang="de-DE" altLang="de-DE" sz="1800" b="1" dirty="0" smtClean="0">
                  <a:latin typeface="Arial" charset="0"/>
                  <a:cs typeface="Arial" charset="0"/>
                </a:rPr>
                <a:t> PLC </a:t>
              </a:r>
              <a:r>
                <a:rPr lang="de-DE" altLang="de-DE" sz="1800" b="1" dirty="0" err="1" smtClean="0">
                  <a:latin typeface="Arial" charset="0"/>
                  <a:cs typeface="Arial" charset="0"/>
                </a:rPr>
                <a:t>building</a:t>
              </a:r>
              <a:r>
                <a:rPr lang="de-DE" altLang="de-DE" sz="1800" b="1" dirty="0" smtClean="0">
                  <a:latin typeface="Arial" charset="0"/>
                  <a:cs typeface="Arial" charset="0"/>
                </a:rPr>
                <a:t> block</a:t>
              </a:r>
              <a:endParaRPr lang="de-DE" altLang="de-DE" sz="1800" b="1" dirty="0">
                <a:latin typeface="Arial" charset="0"/>
                <a:cs typeface="Arial" charset="0"/>
              </a:endParaRPr>
            </a:p>
          </p:txBody>
        </p:sp>
        <p:sp>
          <p:nvSpPr>
            <p:cNvPr id="101" name="Rechteck 100"/>
            <p:cNvSpPr/>
            <p:nvPr/>
          </p:nvSpPr>
          <p:spPr>
            <a:xfrm>
              <a:off x="304800" y="1031848"/>
              <a:ext cx="90493"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grpSp>
        <p:nvGrpSpPr>
          <p:cNvPr id="28" name="Gruppieren 8"/>
          <p:cNvGrpSpPr>
            <a:grpSpLocks/>
          </p:cNvGrpSpPr>
          <p:nvPr/>
        </p:nvGrpSpPr>
        <p:grpSpPr bwMode="auto">
          <a:xfrm>
            <a:off x="333375" y="1279525"/>
            <a:ext cx="1430338" cy="1574800"/>
            <a:chOff x="342454" y="1015637"/>
            <a:chExt cx="1612205" cy="1863910"/>
          </a:xfrm>
        </p:grpSpPr>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454" y="1015637"/>
              <a:ext cx="1512168" cy="18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Ellipse 29"/>
            <p:cNvSpPr/>
            <p:nvPr/>
          </p:nvSpPr>
          <p:spPr bwMode="auto">
            <a:xfrm>
              <a:off x="1235340" y="1224200"/>
              <a:ext cx="719319" cy="691450"/>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31" name="TextBox 9"/>
          <p:cNvSpPr txBox="1">
            <a:spLocks noChangeArrowheads="1"/>
          </p:cNvSpPr>
          <p:nvPr/>
        </p:nvSpPr>
        <p:spPr bwMode="auto">
          <a:xfrm>
            <a:off x="107504" y="5318799"/>
            <a:ext cx="3227710" cy="952967"/>
          </a:xfrm>
          <a:prstGeom prst="rect">
            <a:avLst/>
          </a:prstGeom>
          <a:solidFill>
            <a:schemeClr val="accent1">
              <a:lumMod val="20000"/>
              <a:lumOff val="80000"/>
            </a:schemeClr>
          </a:solidFill>
          <a:ln>
            <a:noFill/>
          </a:ln>
        </p:spPr>
        <p:txBody>
          <a:bodyPr/>
          <a:lstStyle>
            <a:defPPr>
              <a:defRPr lang="en-US"/>
            </a:defPPr>
            <a:lvl1pPr marL="342900" indent="-342900">
              <a:spcBef>
                <a:spcPct val="20000"/>
              </a:spcBef>
              <a:buClr>
                <a:srgbClr val="A50021"/>
              </a:buClr>
              <a:buFont typeface="Wingdings" pitchFamily="2" charset="2"/>
              <a:buChar char="§"/>
              <a:defRPr sz="1600" kern="0">
                <a:latin typeface="Calibri" pitchFamily="34" charset="0"/>
                <a:ea typeface="Calibri" pitchFamily="34" charset="0"/>
                <a:cs typeface="Calibri" pitchFamily="34" charset="0"/>
              </a:defRPr>
            </a:lvl1pPr>
            <a:lvl2pPr marL="742950" indent="-285750">
              <a:spcBef>
                <a:spcPct val="20000"/>
              </a:spcBef>
              <a:buChar char="•"/>
              <a:defRPr>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latin typeface="Calibri" pitchFamily="34" charset="0"/>
                <a:ea typeface="Calibri" pitchFamily="34" charset="0"/>
                <a:cs typeface="Calibri" pitchFamily="34" charset="0"/>
              </a:defRPr>
            </a:lvl3pPr>
            <a:lvl4pPr marL="1600200" indent="-228600">
              <a:spcBef>
                <a:spcPct val="20000"/>
              </a:spcBef>
              <a:buChar char="–"/>
              <a:defRPr>
                <a:latin typeface="Calibri" pitchFamily="34" charset="0"/>
                <a:ea typeface="Calibri" pitchFamily="34" charset="0"/>
                <a:cs typeface="Calibri" pitchFamily="34" charset="0"/>
              </a:defRPr>
            </a:lvl4pPr>
            <a:lvl5pPr marL="2057400" indent="-228600">
              <a:spcBef>
                <a:spcPct val="20000"/>
              </a:spcBef>
              <a:buChar char="»"/>
              <a:defRPr>
                <a:latin typeface="Calibri" pitchFamily="34" charset="0"/>
                <a:ea typeface="Calibri" pitchFamily="34" charset="0"/>
                <a:cs typeface="Calibri" pitchFamily="34" charset="0"/>
              </a:defRPr>
            </a:lvl5pPr>
            <a:lvl6pPr marL="2514600" indent="-228600" fontAlgn="base">
              <a:spcBef>
                <a:spcPct val="20000"/>
              </a:spcBef>
              <a:spcAft>
                <a:spcPct val="0"/>
              </a:spcAft>
              <a:buChar char="»"/>
              <a:defRPr>
                <a:latin typeface="+mn-lt"/>
                <a:cs typeface="+mn-cs"/>
              </a:defRPr>
            </a:lvl6pPr>
            <a:lvl7pPr marL="2971800" indent="-228600" fontAlgn="base">
              <a:spcBef>
                <a:spcPct val="20000"/>
              </a:spcBef>
              <a:spcAft>
                <a:spcPct val="0"/>
              </a:spcAft>
              <a:buChar char="»"/>
              <a:defRPr>
                <a:latin typeface="+mn-lt"/>
                <a:cs typeface="+mn-cs"/>
              </a:defRPr>
            </a:lvl7pPr>
            <a:lvl8pPr marL="3429000" indent="-228600" fontAlgn="base">
              <a:spcBef>
                <a:spcPct val="20000"/>
              </a:spcBef>
              <a:spcAft>
                <a:spcPct val="0"/>
              </a:spcAft>
              <a:buChar char="»"/>
              <a:defRPr>
                <a:latin typeface="+mn-lt"/>
                <a:cs typeface="+mn-cs"/>
              </a:defRPr>
            </a:lvl8pPr>
            <a:lvl9pPr marL="3886200" indent="-228600" fontAlgn="base">
              <a:spcBef>
                <a:spcPct val="20000"/>
              </a:spcBef>
              <a:spcAft>
                <a:spcPct val="0"/>
              </a:spcAft>
              <a:buChar char="»"/>
              <a:defRPr>
                <a:latin typeface="+mn-lt"/>
                <a:cs typeface="+mn-cs"/>
              </a:defRPr>
            </a:lvl9pPr>
          </a:lstStyle>
          <a:p>
            <a:r>
              <a:rPr lang="en-GB" altLang="de-DE" sz="1400" dirty="0" smtClean="0"/>
              <a:t>Very good e/o S21 &amp; S11</a:t>
            </a:r>
          </a:p>
          <a:p>
            <a:r>
              <a:rPr lang="en-GB" altLang="de-DE" sz="1400" dirty="0" smtClean="0"/>
              <a:t>Clear </a:t>
            </a:r>
            <a:r>
              <a:rPr lang="en-GB" altLang="de-DE" sz="1400" dirty="0"/>
              <a:t>open </a:t>
            </a:r>
            <a:r>
              <a:rPr lang="en-GB" altLang="de-DE" sz="1400" dirty="0" smtClean="0"/>
              <a:t>eyes  up to 40 </a:t>
            </a:r>
            <a:r>
              <a:rPr lang="en-GB" altLang="de-DE" sz="1400" dirty="0" err="1" smtClean="0"/>
              <a:t>Gbps</a:t>
            </a:r>
            <a:r>
              <a:rPr lang="en-GB" altLang="de-DE" sz="1400" dirty="0" smtClean="0"/>
              <a:t> (</a:t>
            </a:r>
            <a:r>
              <a:rPr lang="en-GB" altLang="de-DE" sz="1400" dirty="0" err="1" smtClean="0"/>
              <a:t>btb</a:t>
            </a:r>
            <a:r>
              <a:rPr lang="en-GB" altLang="de-DE" sz="1400" dirty="0" smtClean="0"/>
              <a:t>)</a:t>
            </a:r>
          </a:p>
          <a:p>
            <a:r>
              <a:rPr lang="en-GB" altLang="de-DE" sz="1400" dirty="0" smtClean="0"/>
              <a:t>No drawback due to </a:t>
            </a:r>
            <a:r>
              <a:rPr lang="en-GB" altLang="de-DE" sz="1400" dirty="0" err="1" smtClean="0"/>
              <a:t>Rt</a:t>
            </a:r>
            <a:r>
              <a:rPr lang="en-GB" altLang="de-DE" sz="1400" dirty="0" smtClean="0"/>
              <a:t> &amp; CPW/CPS !</a:t>
            </a:r>
            <a:endParaRPr lang="en-GB" altLang="de-DE" sz="1400" dirty="0"/>
          </a:p>
        </p:txBody>
      </p:sp>
      <p:grpSp>
        <p:nvGrpSpPr>
          <p:cNvPr id="32" name="Gruppieren 1"/>
          <p:cNvGrpSpPr>
            <a:grpSpLocks/>
          </p:cNvGrpSpPr>
          <p:nvPr/>
        </p:nvGrpSpPr>
        <p:grpSpPr bwMode="auto">
          <a:xfrm>
            <a:off x="3393951" y="2625725"/>
            <a:ext cx="5570537" cy="2192338"/>
            <a:chOff x="2757488" y="2625725"/>
            <a:chExt cx="5570537" cy="2192338"/>
          </a:xfrm>
        </p:grpSpPr>
        <p:pic>
          <p:nvPicPr>
            <p:cNvPr id="3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663" y="2670175"/>
              <a:ext cx="5567362" cy="214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9"/>
            <p:cNvSpPr txBox="1">
              <a:spLocks noChangeArrowheads="1"/>
            </p:cNvSpPr>
            <p:nvPr/>
          </p:nvSpPr>
          <p:spPr bwMode="auto">
            <a:xfrm>
              <a:off x="4589461" y="2912610"/>
              <a:ext cx="6778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100">
                  <a:latin typeface="Arial" charset="0"/>
                  <a:cs typeface="Arial" charset="0"/>
                </a:rPr>
                <a:t>e/o S21</a:t>
              </a:r>
            </a:p>
          </p:txBody>
        </p:sp>
        <p:sp>
          <p:nvSpPr>
            <p:cNvPr id="35" name="TextBox 9"/>
            <p:cNvSpPr txBox="1">
              <a:spLocks noChangeArrowheads="1"/>
            </p:cNvSpPr>
            <p:nvPr/>
          </p:nvSpPr>
          <p:spPr bwMode="auto">
            <a:xfrm>
              <a:off x="7506750" y="2906033"/>
              <a:ext cx="4365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100">
                  <a:latin typeface="Arial" charset="0"/>
                  <a:cs typeface="Arial" charset="0"/>
                </a:rPr>
                <a:t>S11</a:t>
              </a:r>
            </a:p>
          </p:txBody>
        </p:sp>
        <p:sp>
          <p:nvSpPr>
            <p:cNvPr id="36" name="TextBox 9"/>
            <p:cNvSpPr txBox="1">
              <a:spLocks noChangeArrowheads="1"/>
            </p:cNvSpPr>
            <p:nvPr/>
          </p:nvSpPr>
          <p:spPr bwMode="auto">
            <a:xfrm>
              <a:off x="2757488" y="2625725"/>
              <a:ext cx="41513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200">
                  <a:latin typeface="Arial" charset="0"/>
                  <a:cs typeface="Arial" charset="0"/>
                </a:rPr>
                <a:t>Small signal response: Child MZMs within IQ configuration</a:t>
              </a:r>
            </a:p>
          </p:txBody>
        </p:sp>
      </p:grpSp>
      <p:pic>
        <p:nvPicPr>
          <p:cNvPr id="3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1530350"/>
            <a:ext cx="5260975" cy="91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TextBox 9"/>
          <p:cNvSpPr txBox="1">
            <a:spLocks noChangeArrowheads="1"/>
          </p:cNvSpPr>
          <p:nvPr/>
        </p:nvSpPr>
        <p:spPr bwMode="auto">
          <a:xfrm>
            <a:off x="4919663" y="1608138"/>
            <a:ext cx="882650" cy="231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900" b="1">
                <a:latin typeface="Arial" charset="0"/>
                <a:cs typeface="Arial" charset="0"/>
              </a:rPr>
              <a:t>Child MZM A</a:t>
            </a:r>
          </a:p>
        </p:txBody>
      </p:sp>
      <p:sp>
        <p:nvSpPr>
          <p:cNvPr id="39" name="TextBox 9"/>
          <p:cNvSpPr txBox="1">
            <a:spLocks noChangeArrowheads="1"/>
          </p:cNvSpPr>
          <p:nvPr/>
        </p:nvSpPr>
        <p:spPr bwMode="auto">
          <a:xfrm>
            <a:off x="5033721" y="2219853"/>
            <a:ext cx="884237" cy="230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900" b="1">
                <a:latin typeface="Arial" charset="0"/>
                <a:cs typeface="Arial" charset="0"/>
              </a:rPr>
              <a:t>Child MZM B</a:t>
            </a:r>
          </a:p>
        </p:txBody>
      </p:sp>
      <p:sp>
        <p:nvSpPr>
          <p:cNvPr id="40" name="TextBox 9"/>
          <p:cNvSpPr txBox="1">
            <a:spLocks noChangeArrowheads="1"/>
          </p:cNvSpPr>
          <p:nvPr/>
        </p:nvSpPr>
        <p:spPr bwMode="auto">
          <a:xfrm>
            <a:off x="6731000" y="1393825"/>
            <a:ext cx="1377300" cy="2308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900" b="1" dirty="0">
                <a:latin typeface="Arial" charset="0"/>
                <a:cs typeface="Arial" charset="0"/>
              </a:rPr>
              <a:t>RF term. Resistor (</a:t>
            </a:r>
            <a:r>
              <a:rPr lang="en-GB" altLang="de-DE" sz="900" b="1" dirty="0" err="1">
                <a:latin typeface="Arial" charset="0"/>
                <a:cs typeface="Arial" charset="0"/>
              </a:rPr>
              <a:t>Rt</a:t>
            </a:r>
            <a:r>
              <a:rPr lang="en-GB" altLang="de-DE" sz="900" b="1" dirty="0">
                <a:latin typeface="Arial" charset="0"/>
                <a:cs typeface="Arial" charset="0"/>
              </a:rPr>
              <a:t>)</a:t>
            </a:r>
          </a:p>
        </p:txBody>
      </p:sp>
      <p:sp>
        <p:nvSpPr>
          <p:cNvPr id="41" name="TextBox 9"/>
          <p:cNvSpPr txBox="1">
            <a:spLocks noChangeArrowheads="1"/>
          </p:cNvSpPr>
          <p:nvPr/>
        </p:nvSpPr>
        <p:spPr bwMode="auto">
          <a:xfrm>
            <a:off x="2314575" y="1341438"/>
            <a:ext cx="909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GB" altLang="de-DE" sz="900" b="1" dirty="0">
                <a:latin typeface="Arial" charset="0"/>
                <a:cs typeface="Arial" charset="0"/>
              </a:rPr>
              <a:t>RF CPW/CPS</a:t>
            </a:r>
          </a:p>
          <a:p>
            <a:pPr algn="ctr">
              <a:spcBef>
                <a:spcPct val="0"/>
              </a:spcBef>
              <a:buClrTx/>
              <a:buFontTx/>
              <a:buNone/>
            </a:pPr>
            <a:r>
              <a:rPr lang="en-GB" altLang="de-DE" sz="900" b="1" dirty="0">
                <a:latin typeface="Arial" charset="0"/>
                <a:cs typeface="Arial" charset="0"/>
              </a:rPr>
              <a:t>transition</a:t>
            </a:r>
          </a:p>
        </p:txBody>
      </p:sp>
      <p:sp>
        <p:nvSpPr>
          <p:cNvPr id="42" name="TextBox 9"/>
          <p:cNvSpPr txBox="1">
            <a:spLocks noChangeArrowheads="1"/>
          </p:cNvSpPr>
          <p:nvPr/>
        </p:nvSpPr>
        <p:spPr bwMode="auto">
          <a:xfrm>
            <a:off x="3321050" y="1544638"/>
            <a:ext cx="8191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GB" altLang="de-DE" sz="900">
                <a:latin typeface="Arial" charset="0"/>
                <a:cs typeface="Arial" charset="0"/>
              </a:rPr>
              <a:t>2.5mm CPS</a:t>
            </a:r>
          </a:p>
        </p:txBody>
      </p:sp>
      <p:cxnSp>
        <p:nvCxnSpPr>
          <p:cNvPr id="43" name="Gerade Verbindung mit Pfeil 42"/>
          <p:cNvCxnSpPr/>
          <p:nvPr/>
        </p:nvCxnSpPr>
        <p:spPr>
          <a:xfrm>
            <a:off x="8091488" y="2022475"/>
            <a:ext cx="319087"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TextBox 9"/>
          <p:cNvSpPr txBox="1">
            <a:spLocks noChangeArrowheads="1"/>
          </p:cNvSpPr>
          <p:nvPr/>
        </p:nvSpPr>
        <p:spPr bwMode="auto">
          <a:xfrm>
            <a:off x="8350250" y="1811338"/>
            <a:ext cx="8032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100">
                <a:latin typeface="Arial" charset="0"/>
                <a:cs typeface="Arial" charset="0"/>
              </a:rPr>
              <a:t>e/o S21,</a:t>
            </a:r>
          </a:p>
          <a:p>
            <a:pPr>
              <a:spcBef>
                <a:spcPct val="0"/>
              </a:spcBef>
              <a:buClrTx/>
              <a:buFontTx/>
              <a:buNone/>
            </a:pPr>
            <a:r>
              <a:rPr lang="en-GB" altLang="de-DE" sz="1100">
                <a:latin typeface="Arial" charset="0"/>
                <a:cs typeface="Arial" charset="0"/>
              </a:rPr>
              <a:t>eye diagr.</a:t>
            </a:r>
          </a:p>
        </p:txBody>
      </p:sp>
      <p:grpSp>
        <p:nvGrpSpPr>
          <p:cNvPr id="45" name="Gruppieren 3"/>
          <p:cNvGrpSpPr>
            <a:grpSpLocks/>
          </p:cNvGrpSpPr>
          <p:nvPr/>
        </p:nvGrpSpPr>
        <p:grpSpPr bwMode="auto">
          <a:xfrm>
            <a:off x="-65088" y="3032125"/>
            <a:ext cx="2681288" cy="1816100"/>
            <a:chOff x="-65717" y="2905832"/>
            <a:chExt cx="2682180" cy="1816005"/>
          </a:xfrm>
        </p:grpSpPr>
        <p:sp>
          <p:nvSpPr>
            <p:cNvPr id="46" name="TextBox 32"/>
            <p:cNvSpPr txBox="1">
              <a:spLocks noChangeArrowheads="1"/>
            </p:cNvSpPr>
            <p:nvPr/>
          </p:nvSpPr>
          <p:spPr bwMode="auto">
            <a:xfrm>
              <a:off x="-65717" y="3323461"/>
              <a:ext cx="5180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GB" altLang="de-DE" sz="1000">
                  <a:latin typeface="Times New Roman" pitchFamily="18" charset="0"/>
                  <a:cs typeface="Arial" charset="0"/>
                </a:rPr>
                <a:t>RF</a:t>
              </a:r>
            </a:p>
            <a:p>
              <a:pPr algn="ctr">
                <a:spcBef>
                  <a:spcPct val="0"/>
                </a:spcBef>
                <a:buClrTx/>
                <a:buFontTx/>
                <a:buNone/>
              </a:pPr>
              <a:r>
                <a:rPr lang="en-GB" altLang="de-DE" sz="1000">
                  <a:latin typeface="Times New Roman" pitchFamily="18" charset="0"/>
                  <a:cs typeface="Arial" charset="0"/>
                </a:rPr>
                <a:t>signal</a:t>
              </a:r>
            </a:p>
          </p:txBody>
        </p:sp>
        <p:pic>
          <p:nvPicPr>
            <p:cNvPr id="47" name="Picture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785" y="2905832"/>
              <a:ext cx="2386678" cy="1816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8" name="Gruppieren 3"/>
          <p:cNvGrpSpPr>
            <a:grpSpLocks/>
          </p:cNvGrpSpPr>
          <p:nvPr/>
        </p:nvGrpSpPr>
        <p:grpSpPr bwMode="auto">
          <a:xfrm>
            <a:off x="3419883" y="4839757"/>
            <a:ext cx="5392738" cy="1510243"/>
            <a:chOff x="2698750" y="4873625"/>
            <a:chExt cx="5392738" cy="1510243"/>
          </a:xfrm>
        </p:grpSpPr>
        <p:sp>
          <p:nvSpPr>
            <p:cNvPr id="49" name="TextBox 9"/>
            <p:cNvSpPr txBox="1">
              <a:spLocks noChangeArrowheads="1"/>
            </p:cNvSpPr>
            <p:nvPr/>
          </p:nvSpPr>
          <p:spPr bwMode="auto">
            <a:xfrm>
              <a:off x="2698750" y="4873625"/>
              <a:ext cx="36401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200" dirty="0">
                  <a:latin typeface="Arial" charset="0"/>
                  <a:cs typeface="Arial" charset="0"/>
                </a:rPr>
                <a:t>Large signal response: Eye diagram of child MZMs</a:t>
              </a:r>
            </a:p>
          </p:txBody>
        </p:sp>
        <p:pic>
          <p:nvPicPr>
            <p:cNvPr id="50" name="Picture 2" descr="M:\3-Technologie\ASTRON\5 Device Charakterisierung\Measurements\System\ATX-PIC_7679\Measurements_2016-04-20\32G-OOK_IQ-PIC-L7-4A_2016-04-20_2.png"/>
            <p:cNvPicPr>
              <a:picLocks noChangeAspect="1" noChangeArrowheads="1"/>
            </p:cNvPicPr>
            <p:nvPr/>
          </p:nvPicPr>
          <p:blipFill rotWithShape="1">
            <a:blip r:embed="rId6">
              <a:extLst>
                <a:ext uri="{28A0092B-C50C-407E-A947-70E740481C1C}">
                  <a14:useLocalDpi xmlns:a14="http://schemas.microsoft.com/office/drawing/2010/main" val="0"/>
                </a:ext>
              </a:extLst>
            </a:blip>
            <a:srcRect l="14076" t="18060" r="5144" b="28103"/>
            <a:stretch/>
          </p:blipFill>
          <p:spPr bwMode="auto">
            <a:xfrm>
              <a:off x="2782888" y="5135563"/>
              <a:ext cx="2363787" cy="1248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3" descr="M:\3-Technologie\ASTRON\5 Device Charakterisierung\Measurements\System\ATX-PIC_7679\Measurements_2016-04-20\40G-OOK_IQ-PIC-L7-4A_2016-04-20_1.png"/>
            <p:cNvPicPr>
              <a:picLocks noChangeAspect="1" noChangeArrowheads="1"/>
            </p:cNvPicPr>
            <p:nvPr/>
          </p:nvPicPr>
          <p:blipFill rotWithShape="1">
            <a:blip r:embed="rId7">
              <a:extLst>
                <a:ext uri="{28A0092B-C50C-407E-A947-70E740481C1C}">
                  <a14:useLocalDpi xmlns:a14="http://schemas.microsoft.com/office/drawing/2010/main" val="0"/>
                </a:ext>
              </a:extLst>
            </a:blip>
            <a:srcRect l="13380" t="16951" r="4536" b="28894"/>
            <a:stretch/>
          </p:blipFill>
          <p:spPr bwMode="auto">
            <a:xfrm>
              <a:off x="5641975" y="5103814"/>
              <a:ext cx="2449513" cy="1280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p:cNvSpPr txBox="1">
              <a:spLocks noChangeArrowheads="1"/>
            </p:cNvSpPr>
            <p:nvPr/>
          </p:nvSpPr>
          <p:spPr bwMode="auto">
            <a:xfrm>
              <a:off x="2934153" y="5680075"/>
              <a:ext cx="652463"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100">
                  <a:latin typeface="Arial" charset="0"/>
                  <a:cs typeface="Arial" charset="0"/>
                </a:rPr>
                <a:t>32 Gb/s</a:t>
              </a:r>
            </a:p>
          </p:txBody>
        </p:sp>
        <p:sp>
          <p:nvSpPr>
            <p:cNvPr id="53" name="TextBox 9"/>
            <p:cNvSpPr txBox="1">
              <a:spLocks noChangeArrowheads="1"/>
            </p:cNvSpPr>
            <p:nvPr/>
          </p:nvSpPr>
          <p:spPr bwMode="auto">
            <a:xfrm>
              <a:off x="5546725" y="5661933"/>
              <a:ext cx="6524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de-DE" sz="1100">
                  <a:latin typeface="Arial" charset="0"/>
                  <a:cs typeface="Arial" charset="0"/>
                </a:rPr>
                <a:t>40 Gb/s</a:t>
              </a:r>
            </a:p>
          </p:txBody>
        </p:sp>
      </p:grpSp>
    </p:spTree>
    <p:extLst>
      <p:ext uri="{BB962C8B-B14F-4D97-AF65-F5344CB8AC3E}">
        <p14:creationId xmlns:p14="http://schemas.microsoft.com/office/powerpoint/2010/main" val="36368849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ASTRON transmitter’s IQ MZM </a:t>
            </a:r>
            <a:r>
              <a:rPr lang="en-US" kern="0" dirty="0" err="1" smtClean="0"/>
              <a:t>InP</a:t>
            </a:r>
            <a:r>
              <a:rPr lang="en-US" kern="0" dirty="0" smtClean="0"/>
              <a:t> PICs performance</a:t>
            </a:r>
            <a:endParaRPr lang="en-US" kern="0" dirty="0"/>
          </a:p>
        </p:txBody>
      </p:sp>
      <p:grpSp>
        <p:nvGrpSpPr>
          <p:cNvPr id="76" name="Gruppieren 8"/>
          <p:cNvGrpSpPr>
            <a:grpSpLocks/>
          </p:cNvGrpSpPr>
          <p:nvPr/>
        </p:nvGrpSpPr>
        <p:grpSpPr bwMode="auto">
          <a:xfrm>
            <a:off x="739452" y="1340768"/>
            <a:ext cx="1611313" cy="1863725"/>
            <a:chOff x="342454" y="1015637"/>
            <a:chExt cx="1612205" cy="1863910"/>
          </a:xfrm>
        </p:grpSpPr>
        <p:pic>
          <p:nvPicPr>
            <p:cNvPr id="7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454" y="1015637"/>
              <a:ext cx="1512168" cy="18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Ellipse 77"/>
            <p:cNvSpPr/>
            <p:nvPr/>
          </p:nvSpPr>
          <p:spPr bwMode="auto">
            <a:xfrm>
              <a:off x="1235123" y="1223620"/>
              <a:ext cx="719536" cy="692219"/>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81" name="Content Placeholder 2"/>
          <p:cNvSpPr txBox="1">
            <a:spLocks/>
          </p:cNvSpPr>
          <p:nvPr/>
        </p:nvSpPr>
        <p:spPr bwMode="auto">
          <a:xfrm>
            <a:off x="2978870" y="4171504"/>
            <a:ext cx="5985618" cy="1993800"/>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US" sz="1600" kern="0" dirty="0" smtClean="0"/>
              <a:t>DC/RC MZM characteristics very good</a:t>
            </a:r>
          </a:p>
          <a:p>
            <a:pPr>
              <a:defRPr/>
            </a:pPr>
            <a:r>
              <a:rPr lang="en-US" sz="1600" kern="0" dirty="0" smtClean="0"/>
              <a:t>… but high dark currents -&gt; no general problem</a:t>
            </a:r>
          </a:p>
          <a:p>
            <a:pPr>
              <a:defRPr/>
            </a:pPr>
            <a:r>
              <a:rPr lang="en-US" sz="1600" kern="0" dirty="0" smtClean="0"/>
              <a:t>Very good RF performance although CPW/CPS &amp; </a:t>
            </a:r>
            <a:r>
              <a:rPr lang="en-US" sz="1600" kern="0" dirty="0" err="1" smtClean="0"/>
              <a:t>Rt</a:t>
            </a:r>
            <a:r>
              <a:rPr lang="en-US" sz="1600" kern="0" dirty="0" smtClean="0"/>
              <a:t> integrated !!</a:t>
            </a:r>
          </a:p>
          <a:p>
            <a:pPr>
              <a:defRPr/>
            </a:pPr>
            <a:r>
              <a:rPr lang="en-US" sz="1600" kern="0" dirty="0"/>
              <a:t>Performance comparable with single IQ MZM of HHI production</a:t>
            </a:r>
          </a:p>
          <a:p>
            <a:pPr>
              <a:defRPr/>
            </a:pPr>
            <a:r>
              <a:rPr lang="en-US" sz="1600" kern="0" dirty="0" smtClean="0"/>
              <a:t>Huge characterization effort !! </a:t>
            </a:r>
          </a:p>
          <a:p>
            <a:pPr marL="0" indent="355600">
              <a:buNone/>
              <a:defRPr/>
            </a:pPr>
            <a:r>
              <a:rPr lang="en-US" sz="1400" kern="0" dirty="0" smtClean="0"/>
              <a:t>-&gt; e.g. 1200 measurements for </a:t>
            </a:r>
            <a:r>
              <a:rPr lang="en-US" sz="1400" kern="0" dirty="0" err="1" smtClean="0"/>
              <a:t>Idark</a:t>
            </a:r>
            <a:r>
              <a:rPr lang="en-US" sz="1400" kern="0" dirty="0" smtClean="0"/>
              <a:t> !!</a:t>
            </a:r>
          </a:p>
        </p:txBody>
      </p:sp>
      <p:pic>
        <p:nvPicPr>
          <p:cNvPr id="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25" y="4633243"/>
            <a:ext cx="2581275" cy="145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3" name="Gruppieren 41"/>
          <p:cNvGrpSpPr>
            <a:grpSpLocks/>
          </p:cNvGrpSpPr>
          <p:nvPr/>
        </p:nvGrpSpPr>
        <p:grpSpPr bwMode="auto">
          <a:xfrm rot="10800000">
            <a:off x="487164" y="3296568"/>
            <a:ext cx="1979613" cy="1258887"/>
            <a:chOff x="6012160" y="3771902"/>
            <a:chExt cx="2186793" cy="1385290"/>
          </a:xfrm>
        </p:grpSpPr>
        <p:grpSp>
          <p:nvGrpSpPr>
            <p:cNvPr id="84" name="Gruppieren 42"/>
            <p:cNvGrpSpPr>
              <a:grpSpLocks/>
            </p:cNvGrpSpPr>
            <p:nvPr/>
          </p:nvGrpSpPr>
          <p:grpSpPr bwMode="auto">
            <a:xfrm>
              <a:off x="6012160" y="3771902"/>
              <a:ext cx="2007928" cy="1385290"/>
              <a:chOff x="4686291" y="3195838"/>
              <a:chExt cx="2007928" cy="1385290"/>
            </a:xfrm>
          </p:grpSpPr>
          <p:pic>
            <p:nvPicPr>
              <p:cNvPr id="86" name="Picture 3"/>
              <p:cNvPicPr>
                <a:picLocks noChangeAspect="1" noChangeArrowheads="1"/>
              </p:cNvPicPr>
              <p:nvPr/>
            </p:nvPicPr>
            <p:blipFill>
              <a:blip r:embed="rId4">
                <a:extLst>
                  <a:ext uri="{28A0092B-C50C-407E-A947-70E740481C1C}">
                    <a14:useLocalDpi xmlns:a14="http://schemas.microsoft.com/office/drawing/2010/main" val="0"/>
                  </a:ext>
                </a:extLst>
              </a:blip>
              <a:srcRect l="49382" t="22336" r="22182" b="55032"/>
              <a:stretch>
                <a:fillRect/>
              </a:stretch>
            </p:blipFill>
            <p:spPr bwMode="auto">
              <a:xfrm>
                <a:off x="4717975" y="3356992"/>
                <a:ext cx="1976244" cy="117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87" name="Rechteck 86"/>
              <p:cNvSpPr/>
              <p:nvPr/>
            </p:nvSpPr>
            <p:spPr>
              <a:xfrm>
                <a:off x="4686291" y="3286677"/>
                <a:ext cx="50856" cy="1294451"/>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88" name="Gruppieren 46"/>
              <p:cNvGrpSpPr>
                <a:grpSpLocks/>
              </p:cNvGrpSpPr>
              <p:nvPr/>
            </p:nvGrpSpPr>
            <p:grpSpPr bwMode="auto">
              <a:xfrm>
                <a:off x="4765781" y="3195838"/>
                <a:ext cx="1573497" cy="881234"/>
                <a:chOff x="4765781" y="3195838"/>
                <a:chExt cx="1573497" cy="881234"/>
              </a:xfrm>
            </p:grpSpPr>
            <p:cxnSp>
              <p:nvCxnSpPr>
                <p:cNvPr id="89" name="Gerade Verbindung 88"/>
                <p:cNvCxnSpPr/>
                <p:nvPr/>
              </p:nvCxnSpPr>
              <p:spPr>
                <a:xfrm flipV="1">
                  <a:off x="4761698" y="3368780"/>
                  <a:ext cx="0" cy="717976"/>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Gerade Verbindung 89"/>
                <p:cNvCxnSpPr/>
                <p:nvPr/>
              </p:nvCxnSpPr>
              <p:spPr>
                <a:xfrm flipV="1">
                  <a:off x="4816061" y="3332096"/>
                  <a:ext cx="0" cy="574729"/>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Gerade Verbindung 90"/>
                <p:cNvCxnSpPr/>
                <p:nvPr/>
              </p:nvCxnSpPr>
              <p:spPr>
                <a:xfrm flipV="1">
                  <a:off x="4879192" y="3195838"/>
                  <a:ext cx="0" cy="574729"/>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Gerade Verbindung 91"/>
                <p:cNvCxnSpPr/>
                <p:nvPr/>
              </p:nvCxnSpPr>
              <p:spPr>
                <a:xfrm flipV="1">
                  <a:off x="4942323" y="3192344"/>
                  <a:ext cx="0" cy="377330"/>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93" name="Gruppieren 51"/>
                <p:cNvGrpSpPr>
                  <a:grpSpLocks/>
                </p:cNvGrpSpPr>
                <p:nvPr/>
              </p:nvGrpSpPr>
              <p:grpSpPr bwMode="auto">
                <a:xfrm>
                  <a:off x="5004048" y="3284984"/>
                  <a:ext cx="1335230" cy="191570"/>
                  <a:chOff x="5004048" y="2860252"/>
                  <a:chExt cx="1335230" cy="616302"/>
                </a:xfrm>
              </p:grpSpPr>
              <p:cxnSp>
                <p:nvCxnSpPr>
                  <p:cNvPr id="94" name="Gerade Verbindung 93"/>
                  <p:cNvCxnSpPr/>
                  <p:nvPr/>
                </p:nvCxnSpPr>
                <p:spPr>
                  <a:xfrm flipV="1">
                    <a:off x="6336469" y="2899420"/>
                    <a:ext cx="0" cy="550756"/>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Gerade Verbindung 94"/>
                  <p:cNvCxnSpPr/>
                  <p:nvPr/>
                </p:nvCxnSpPr>
                <p:spPr>
                  <a:xfrm flipV="1">
                    <a:off x="5889290" y="2910660"/>
                    <a:ext cx="0" cy="550756"/>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Gerade Verbindung 95"/>
                  <p:cNvCxnSpPr/>
                  <p:nvPr/>
                </p:nvCxnSpPr>
                <p:spPr>
                  <a:xfrm flipV="1">
                    <a:off x="5450879" y="2921900"/>
                    <a:ext cx="0" cy="561996"/>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Gerade Verbindung 96"/>
                  <p:cNvCxnSpPr/>
                  <p:nvPr/>
                </p:nvCxnSpPr>
                <p:spPr>
                  <a:xfrm flipV="1">
                    <a:off x="5000194" y="2921900"/>
                    <a:ext cx="0" cy="567615"/>
                  </a:xfrm>
                  <a:prstGeom prst="line">
                    <a:avLst/>
                  </a:prstGeom>
                  <a:ln w="31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85" name="Rechteck 84"/>
            <p:cNvSpPr/>
            <p:nvPr/>
          </p:nvSpPr>
          <p:spPr>
            <a:xfrm>
              <a:off x="6012160" y="3771902"/>
              <a:ext cx="2186793" cy="17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grpSp>
        <p:nvGrpSpPr>
          <p:cNvPr id="99" name="Gruppieren 23"/>
          <p:cNvGrpSpPr>
            <a:grpSpLocks/>
          </p:cNvGrpSpPr>
          <p:nvPr/>
        </p:nvGrpSpPr>
        <p:grpSpPr bwMode="auto">
          <a:xfrm>
            <a:off x="250825" y="900113"/>
            <a:ext cx="7869993" cy="369332"/>
            <a:chOff x="304800" y="898525"/>
            <a:chExt cx="7870380" cy="369256"/>
          </a:xfrm>
        </p:grpSpPr>
        <p:sp>
          <p:nvSpPr>
            <p:cNvPr id="100" name="Textfeld 6"/>
            <p:cNvSpPr txBox="1">
              <a:spLocks noChangeArrowheads="1"/>
            </p:cNvSpPr>
            <p:nvPr/>
          </p:nvSpPr>
          <p:spPr bwMode="auto">
            <a:xfrm>
              <a:off x="479425" y="898525"/>
              <a:ext cx="7695755" cy="3692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a:latin typeface="Arial" charset="0"/>
                  <a:cs typeface="Arial" charset="0"/>
                </a:rPr>
                <a:t>4(8)-</a:t>
              </a:r>
              <a:r>
                <a:rPr lang="de-DE" altLang="de-DE" sz="1800" b="1" dirty="0" err="1">
                  <a:latin typeface="Arial" charset="0"/>
                  <a:cs typeface="Arial" charset="0"/>
                </a:rPr>
                <a:t>channel</a:t>
              </a:r>
              <a:r>
                <a:rPr lang="de-DE" altLang="de-DE" sz="1800" b="1" dirty="0">
                  <a:latin typeface="Arial" charset="0"/>
                  <a:cs typeface="Arial" charset="0"/>
                </a:rPr>
                <a:t>  IQ MZ </a:t>
              </a:r>
              <a:r>
                <a:rPr lang="de-DE" altLang="de-DE" sz="1800" b="1" dirty="0" err="1">
                  <a:latin typeface="Arial" charset="0"/>
                  <a:cs typeface="Arial" charset="0"/>
                </a:rPr>
                <a:t>modulator</a:t>
              </a:r>
              <a:r>
                <a:rPr lang="de-DE" altLang="de-DE" sz="1800" b="1" dirty="0">
                  <a:latin typeface="Arial" charset="0"/>
                  <a:cs typeface="Arial" charset="0"/>
                </a:rPr>
                <a:t> </a:t>
              </a:r>
              <a:r>
                <a:rPr lang="de-DE" altLang="de-DE" sz="1800" b="1" dirty="0" err="1">
                  <a:latin typeface="Arial" charset="0"/>
                  <a:cs typeface="Arial" charset="0"/>
                </a:rPr>
                <a:t>InP</a:t>
              </a:r>
              <a:r>
                <a:rPr lang="de-DE" altLang="de-DE" sz="1800" b="1" dirty="0">
                  <a:latin typeface="Arial" charset="0"/>
                  <a:cs typeface="Arial" charset="0"/>
                </a:rPr>
                <a:t> </a:t>
              </a:r>
              <a:r>
                <a:rPr lang="de-DE" altLang="de-DE" sz="1800" b="1" dirty="0" smtClean="0">
                  <a:latin typeface="Arial" charset="0"/>
                  <a:cs typeface="Arial" charset="0"/>
                </a:rPr>
                <a:t>PIC </a:t>
              </a:r>
              <a:r>
                <a:rPr lang="de-DE" altLang="de-DE" sz="1800" b="1" dirty="0" err="1" smtClean="0">
                  <a:latin typeface="Arial" charset="0"/>
                  <a:cs typeface="Arial" charset="0"/>
                </a:rPr>
                <a:t>as</a:t>
              </a:r>
              <a:r>
                <a:rPr lang="de-DE" altLang="de-DE" sz="1800" b="1" dirty="0" smtClean="0">
                  <a:latin typeface="Arial" charset="0"/>
                  <a:cs typeface="Arial" charset="0"/>
                </a:rPr>
                <a:t> </a:t>
              </a:r>
              <a:r>
                <a:rPr lang="de-DE" altLang="de-DE" sz="1800" b="1" dirty="0" err="1" smtClean="0">
                  <a:latin typeface="Arial" charset="0"/>
                  <a:cs typeface="Arial" charset="0"/>
                </a:rPr>
                <a:t>active</a:t>
              </a:r>
              <a:r>
                <a:rPr lang="de-DE" altLang="de-DE" sz="1800" b="1" dirty="0" smtClean="0">
                  <a:latin typeface="Arial" charset="0"/>
                  <a:cs typeface="Arial" charset="0"/>
                </a:rPr>
                <a:t> PLC </a:t>
              </a:r>
              <a:r>
                <a:rPr lang="de-DE" altLang="de-DE" sz="1800" b="1" dirty="0" err="1" smtClean="0">
                  <a:latin typeface="Arial" charset="0"/>
                  <a:cs typeface="Arial" charset="0"/>
                </a:rPr>
                <a:t>building</a:t>
              </a:r>
              <a:r>
                <a:rPr lang="de-DE" altLang="de-DE" sz="1800" b="1" dirty="0" smtClean="0">
                  <a:latin typeface="Arial" charset="0"/>
                  <a:cs typeface="Arial" charset="0"/>
                </a:rPr>
                <a:t> block</a:t>
              </a:r>
              <a:endParaRPr lang="de-DE" altLang="de-DE" sz="1800" b="1" dirty="0">
                <a:latin typeface="Arial" charset="0"/>
                <a:cs typeface="Arial" charset="0"/>
              </a:endParaRPr>
            </a:p>
          </p:txBody>
        </p:sp>
        <p:sp>
          <p:nvSpPr>
            <p:cNvPr id="101" name="Rechteck 100"/>
            <p:cNvSpPr/>
            <p:nvPr/>
          </p:nvSpPr>
          <p:spPr>
            <a:xfrm>
              <a:off x="304800" y="1031848"/>
              <a:ext cx="90493"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pic>
        <p:nvPicPr>
          <p:cNvPr id="8" name="Εικόνα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6030" y="1512404"/>
            <a:ext cx="5916450" cy="1916596"/>
          </a:xfrm>
          <a:prstGeom prst="rect">
            <a:avLst/>
          </a:prstGeom>
        </p:spPr>
      </p:pic>
    </p:spTree>
    <p:extLst>
      <p:ext uri="{BB962C8B-B14F-4D97-AF65-F5344CB8AC3E}">
        <p14:creationId xmlns:p14="http://schemas.microsoft.com/office/powerpoint/2010/main" val="203237476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a:t>ASTRON </a:t>
            </a:r>
            <a:r>
              <a:rPr lang="en-US" kern="0" dirty="0" smtClean="0"/>
              <a:t>transmitter’s AWG on glass board</a:t>
            </a:r>
            <a:endParaRPr lang="en-US" kern="0" dirty="0"/>
          </a:p>
        </p:txBody>
      </p:sp>
      <p:grpSp>
        <p:nvGrpSpPr>
          <p:cNvPr id="38" name="Gruppieren 3"/>
          <p:cNvGrpSpPr>
            <a:grpSpLocks/>
          </p:cNvGrpSpPr>
          <p:nvPr/>
        </p:nvGrpSpPr>
        <p:grpSpPr bwMode="auto">
          <a:xfrm>
            <a:off x="342900" y="1420813"/>
            <a:ext cx="1511300" cy="1863725"/>
            <a:chOff x="342454" y="1015637"/>
            <a:chExt cx="1512168" cy="1863910"/>
          </a:xfrm>
        </p:grpSpPr>
        <p:pic>
          <p:nvPicPr>
            <p:cNvPr id="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454" y="1015637"/>
              <a:ext cx="1512168" cy="18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Ellipse 39"/>
            <p:cNvSpPr/>
            <p:nvPr/>
          </p:nvSpPr>
          <p:spPr bwMode="auto">
            <a:xfrm>
              <a:off x="437759" y="1896786"/>
              <a:ext cx="721139" cy="693807"/>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pic>
        <p:nvPicPr>
          <p:cNvPr id="41" name="Immagin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088" y="1420814"/>
            <a:ext cx="3310311" cy="186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138" y="3638550"/>
            <a:ext cx="516096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Gruppieren 1"/>
          <p:cNvGrpSpPr>
            <a:grpSpLocks/>
          </p:cNvGrpSpPr>
          <p:nvPr/>
        </p:nvGrpSpPr>
        <p:grpSpPr bwMode="auto">
          <a:xfrm>
            <a:off x="322263" y="955675"/>
            <a:ext cx="4159665" cy="369332"/>
            <a:chOff x="303133" y="871603"/>
            <a:chExt cx="4160483" cy="369255"/>
          </a:xfrm>
        </p:grpSpPr>
        <p:sp>
          <p:nvSpPr>
            <p:cNvPr id="44" name="Textfeld 58"/>
            <p:cNvSpPr txBox="1">
              <a:spLocks noChangeArrowheads="1"/>
            </p:cNvSpPr>
            <p:nvPr/>
          </p:nvSpPr>
          <p:spPr bwMode="auto">
            <a:xfrm>
              <a:off x="465133" y="871603"/>
              <a:ext cx="3998483" cy="36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spcBef>
                  <a:spcPct val="0"/>
                </a:spcBef>
                <a:buClrTx/>
                <a:buFontTx/>
                <a:buNone/>
              </a:pPr>
              <a:r>
                <a:rPr lang="de-DE" altLang="de-DE" sz="1800" b="1" dirty="0">
                  <a:latin typeface="Arial" charset="0"/>
                  <a:cs typeface="Arial" charset="0"/>
                </a:rPr>
                <a:t>Optical </a:t>
              </a:r>
              <a:r>
                <a:rPr lang="de-DE" altLang="de-DE" sz="1800" b="1" dirty="0" smtClean="0">
                  <a:latin typeface="Arial" charset="0"/>
                  <a:cs typeface="Arial" charset="0"/>
                </a:rPr>
                <a:t>8-port  IDFT AWG </a:t>
              </a:r>
              <a:r>
                <a:rPr lang="de-DE" altLang="de-DE" sz="1800" b="1" dirty="0">
                  <a:latin typeface="Arial" charset="0"/>
                  <a:cs typeface="Arial" charset="0"/>
                </a:rPr>
                <a:t>on </a:t>
              </a:r>
              <a:r>
                <a:rPr lang="de-DE" altLang="de-DE" sz="1800" b="1" dirty="0" err="1">
                  <a:latin typeface="Arial" charset="0"/>
                  <a:cs typeface="Arial" charset="0"/>
                </a:rPr>
                <a:t>glass</a:t>
              </a:r>
              <a:r>
                <a:rPr lang="de-DE" altLang="de-DE" sz="1800" b="1" dirty="0">
                  <a:latin typeface="Arial" charset="0"/>
                  <a:cs typeface="Arial" charset="0"/>
                </a:rPr>
                <a:t> </a:t>
              </a:r>
              <a:endParaRPr lang="de-DE" altLang="de-DE" sz="1800" dirty="0">
                <a:latin typeface="Arial" charset="0"/>
                <a:cs typeface="Arial" charset="0"/>
              </a:endParaRPr>
            </a:p>
          </p:txBody>
        </p:sp>
        <p:sp>
          <p:nvSpPr>
            <p:cNvPr id="45" name="Rechteck 44"/>
            <p:cNvSpPr/>
            <p:nvPr/>
          </p:nvSpPr>
          <p:spPr>
            <a:xfrm>
              <a:off x="303133" y="987467"/>
              <a:ext cx="90505"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46" name="Content Placeholder 2"/>
          <p:cNvSpPr txBox="1">
            <a:spLocks/>
          </p:cNvSpPr>
          <p:nvPr/>
        </p:nvSpPr>
        <p:spPr bwMode="auto">
          <a:xfrm>
            <a:off x="5587875" y="4432300"/>
            <a:ext cx="3376613" cy="1589088"/>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US" sz="1600" kern="0" dirty="0" smtClean="0"/>
              <a:t>8-port IDFT AWG on glass fabricated</a:t>
            </a:r>
          </a:p>
          <a:p>
            <a:pPr>
              <a:defRPr/>
            </a:pPr>
            <a:r>
              <a:rPr lang="en-US" sz="1600" kern="0" dirty="0" smtClean="0"/>
              <a:t>Target specs partly met within tolerances</a:t>
            </a:r>
          </a:p>
          <a:p>
            <a:pPr>
              <a:spcBef>
                <a:spcPts val="0"/>
              </a:spcBef>
              <a:defRPr/>
            </a:pPr>
            <a:r>
              <a:rPr lang="en-US" sz="1600" b="1" kern="0" dirty="0" smtClean="0">
                <a:solidFill>
                  <a:srgbClr val="0000CC"/>
                </a:solidFill>
              </a:rPr>
              <a:t>Further improvement required !</a:t>
            </a:r>
          </a:p>
          <a:p>
            <a:pPr marL="357188" indent="0">
              <a:spcBef>
                <a:spcPts val="0"/>
              </a:spcBef>
              <a:buFont typeface="Wingdings" pitchFamily="2" charset="2"/>
              <a:buNone/>
              <a:defRPr/>
            </a:pPr>
            <a:r>
              <a:rPr lang="en-US" sz="1600" kern="0" dirty="0" smtClean="0">
                <a:solidFill>
                  <a:srgbClr val="0000CC"/>
                </a:solidFill>
              </a:rPr>
              <a:t>( excess loss, crosstalk! )</a:t>
            </a:r>
          </a:p>
        </p:txBody>
      </p:sp>
      <p:sp>
        <p:nvSpPr>
          <p:cNvPr id="47" name="Textfeld 2"/>
          <p:cNvSpPr txBox="1">
            <a:spLocks noChangeArrowheads="1"/>
          </p:cNvSpPr>
          <p:nvPr/>
        </p:nvSpPr>
        <p:spPr bwMode="auto">
          <a:xfrm>
            <a:off x="1982788" y="3429000"/>
            <a:ext cx="18923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100">
                <a:latin typeface="Arial" charset="0"/>
                <a:cs typeface="Arial" charset="0"/>
              </a:rPr>
              <a:t>Normalized AWG spectrum</a:t>
            </a:r>
          </a:p>
        </p:txBody>
      </p:sp>
      <p:graphicFrame>
        <p:nvGraphicFramePr>
          <p:cNvPr id="48" name="Tabelle 47"/>
          <p:cNvGraphicFramePr>
            <a:graphicFrameLocks noGrp="1"/>
          </p:cNvGraphicFramePr>
          <p:nvPr>
            <p:extLst>
              <p:ext uri="{D42A27DB-BD31-4B8C-83A1-F6EECF244321}">
                <p14:modId xmlns:p14="http://schemas.microsoft.com/office/powerpoint/2010/main" val="804536237"/>
              </p:ext>
            </p:extLst>
          </p:nvPr>
        </p:nvGraphicFramePr>
        <p:xfrm>
          <a:off x="5436096" y="1303338"/>
          <a:ext cx="3451277" cy="1981200"/>
        </p:xfrm>
        <a:graphic>
          <a:graphicData uri="http://schemas.openxmlformats.org/drawingml/2006/table">
            <a:tbl>
              <a:tblPr firstRow="1" bandRow="1">
                <a:tableStyleId>{5C22544A-7EE6-4342-B048-85BDC9FD1C3A}</a:tableStyleId>
              </a:tblPr>
              <a:tblGrid>
                <a:gridCol w="1728239">
                  <a:extLst>
                    <a:ext uri="{9D8B030D-6E8A-4147-A177-3AD203B41FA5}">
                      <a16:colId xmlns="" xmlns:a16="http://schemas.microsoft.com/office/drawing/2014/main" val="20000"/>
                    </a:ext>
                  </a:extLst>
                </a:gridCol>
                <a:gridCol w="864119">
                  <a:extLst>
                    <a:ext uri="{9D8B030D-6E8A-4147-A177-3AD203B41FA5}">
                      <a16:colId xmlns="" xmlns:a16="http://schemas.microsoft.com/office/drawing/2014/main" val="20001"/>
                    </a:ext>
                  </a:extLst>
                </a:gridCol>
                <a:gridCol w="858919">
                  <a:extLst>
                    <a:ext uri="{9D8B030D-6E8A-4147-A177-3AD203B41FA5}">
                      <a16:colId xmlns="" xmlns:a16="http://schemas.microsoft.com/office/drawing/2014/main" val="20002"/>
                    </a:ext>
                  </a:extLst>
                </a:gridCol>
              </a:tblGrid>
              <a:tr h="410628">
                <a:tc>
                  <a:txBody>
                    <a:bodyPr/>
                    <a:lstStyle/>
                    <a:p>
                      <a:endParaRPr lang="de-DE" sz="1100" dirty="0">
                        <a:latin typeface="Arial" panose="020B0604020202020204" pitchFamily="34" charset="0"/>
                        <a:cs typeface="Arial" panose="020B0604020202020204" pitchFamily="34" charset="0"/>
                      </a:endParaRPr>
                    </a:p>
                  </a:txBody>
                  <a:tcPr marL="91442" marR="91442"/>
                </a:tc>
                <a:tc>
                  <a:txBody>
                    <a:bodyPr/>
                    <a:lstStyle/>
                    <a:p>
                      <a:pPr algn="ctr"/>
                      <a:r>
                        <a:rPr lang="de-DE" sz="1100" dirty="0" smtClean="0">
                          <a:latin typeface="Arial" panose="020B0604020202020204" pitchFamily="34" charset="0"/>
                          <a:cs typeface="Arial" panose="020B0604020202020204" pitchFamily="34" charset="0"/>
                        </a:rPr>
                        <a:t>ASTRON </a:t>
                      </a:r>
                      <a:r>
                        <a:rPr lang="de-DE" sz="1100" dirty="0" err="1" smtClean="0">
                          <a:latin typeface="Arial" panose="020B0604020202020204" pitchFamily="34" charset="0"/>
                          <a:cs typeface="Arial" panose="020B0604020202020204" pitchFamily="34" charset="0"/>
                        </a:rPr>
                        <a:t>specs</a:t>
                      </a:r>
                      <a:endParaRPr lang="de-DE" sz="1100" dirty="0">
                        <a:latin typeface="Arial" panose="020B0604020202020204" pitchFamily="34" charset="0"/>
                        <a:cs typeface="Arial" panose="020B0604020202020204" pitchFamily="34" charset="0"/>
                      </a:endParaRPr>
                    </a:p>
                  </a:txBody>
                  <a:tcPr marL="91442" marR="91442"/>
                </a:tc>
                <a:tc>
                  <a:txBody>
                    <a:bodyPr/>
                    <a:lstStyle/>
                    <a:p>
                      <a:pPr algn="ctr"/>
                      <a:r>
                        <a:rPr lang="de-DE" sz="1100" dirty="0" err="1" smtClean="0">
                          <a:latin typeface="Arial" panose="020B0604020202020204" pitchFamily="34" charset="0"/>
                          <a:cs typeface="Arial" panose="020B0604020202020204" pitchFamily="34" charset="0"/>
                        </a:rPr>
                        <a:t>Experim</a:t>
                      </a:r>
                      <a:r>
                        <a:rPr lang="de-DE" sz="1100" dirty="0" smtClean="0">
                          <a:latin typeface="Arial" panose="020B0604020202020204" pitchFamily="34" charset="0"/>
                          <a:cs typeface="Arial" panose="020B0604020202020204" pitchFamily="34" charset="0"/>
                        </a:rPr>
                        <a:t>.</a:t>
                      </a:r>
                      <a:endParaRPr lang="de-DE" sz="1100" dirty="0">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0"/>
                  </a:ext>
                </a:extLst>
              </a:tr>
              <a:tr h="241546">
                <a:tc>
                  <a:txBody>
                    <a:bodyPr/>
                    <a:lstStyle/>
                    <a:p>
                      <a:r>
                        <a:rPr lang="de-DE" sz="1100" dirty="0" smtClean="0">
                          <a:latin typeface="Arial" panose="020B0604020202020204" pitchFamily="34" charset="0"/>
                          <a:cs typeface="Arial" panose="020B0604020202020204" pitchFamily="34" charset="0"/>
                        </a:rPr>
                        <a:t>Center </a:t>
                      </a:r>
                      <a:r>
                        <a:rPr lang="de-DE" sz="1100" dirty="0" err="1" smtClean="0">
                          <a:latin typeface="Arial" panose="020B0604020202020204" pitchFamily="34" charset="0"/>
                          <a:cs typeface="Arial" panose="020B0604020202020204" pitchFamily="34" charset="0"/>
                        </a:rPr>
                        <a:t>wavelength</a:t>
                      </a:r>
                      <a:r>
                        <a:rPr lang="de-DE" sz="1100" dirty="0" smtClean="0">
                          <a:latin typeface="Arial" panose="020B0604020202020204" pitchFamily="34" charset="0"/>
                          <a:cs typeface="Arial" panose="020B0604020202020204" pitchFamily="34" charset="0"/>
                        </a:rPr>
                        <a:t> / </a:t>
                      </a:r>
                      <a:r>
                        <a:rPr lang="de-DE" sz="1100" dirty="0" err="1" smtClean="0">
                          <a:latin typeface="Arial" panose="020B0604020202020204" pitchFamily="34" charset="0"/>
                          <a:cs typeface="Arial" panose="020B0604020202020204" pitchFamily="34" charset="0"/>
                        </a:rPr>
                        <a:t>nm</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latin typeface="Arial" panose="020B0604020202020204" pitchFamily="34" charset="0"/>
                          <a:cs typeface="Arial" panose="020B0604020202020204" pitchFamily="34" charset="0"/>
                        </a:rPr>
                        <a:t>1500</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1500</a:t>
                      </a:r>
                      <a:endParaRPr lang="de-DE" sz="1100" b="1" dirty="0">
                        <a:solidFill>
                          <a:srgbClr val="0000FF"/>
                        </a:solidFill>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1"/>
                  </a:ext>
                </a:extLst>
              </a:tr>
              <a:tr h="241546">
                <a:tc>
                  <a:txBody>
                    <a:bodyPr/>
                    <a:lstStyle/>
                    <a:p>
                      <a:r>
                        <a:rPr lang="de-DE" sz="1100" dirty="0" smtClean="0">
                          <a:latin typeface="Arial" panose="020B0604020202020204" pitchFamily="34" charset="0"/>
                          <a:cs typeface="Arial" panose="020B0604020202020204" pitchFamily="34" charset="0"/>
                        </a:rPr>
                        <a:t>FSR / GHz </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latin typeface="Arial" panose="020B0604020202020204" pitchFamily="34" charset="0"/>
                          <a:cs typeface="Arial" panose="020B0604020202020204" pitchFamily="34" charset="0"/>
                        </a:rPr>
                        <a:t>200</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195</a:t>
                      </a:r>
                      <a:endParaRPr lang="de-DE" sz="1100" b="1" dirty="0">
                        <a:solidFill>
                          <a:srgbClr val="0000FF"/>
                        </a:solidFill>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2"/>
                  </a:ext>
                </a:extLst>
              </a:tr>
              <a:tr h="241546">
                <a:tc>
                  <a:txBody>
                    <a:bodyPr/>
                    <a:lstStyle/>
                    <a:p>
                      <a:r>
                        <a:rPr lang="de-DE" sz="1100" dirty="0" smtClean="0">
                          <a:latin typeface="Arial" panose="020B0604020202020204" pitchFamily="34" charset="0"/>
                          <a:cs typeface="Arial" panose="020B0604020202020204" pitchFamily="34" charset="0"/>
                        </a:rPr>
                        <a:t>Channel </a:t>
                      </a:r>
                      <a:r>
                        <a:rPr lang="de-DE" sz="1100" dirty="0" err="1" smtClean="0">
                          <a:latin typeface="Arial" panose="020B0604020202020204" pitchFamily="34" charset="0"/>
                          <a:cs typeface="Arial" panose="020B0604020202020204" pitchFamily="34" charset="0"/>
                        </a:rPr>
                        <a:t>spacing</a:t>
                      </a:r>
                      <a:r>
                        <a:rPr lang="de-DE" sz="1100" dirty="0" smtClean="0">
                          <a:latin typeface="Arial" panose="020B0604020202020204" pitchFamily="34" charset="0"/>
                          <a:cs typeface="Arial" panose="020B0604020202020204" pitchFamily="34" charset="0"/>
                        </a:rPr>
                        <a:t> / GHz</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latin typeface="Arial" panose="020B0604020202020204" pitchFamily="34" charset="0"/>
                          <a:cs typeface="Arial" panose="020B0604020202020204" pitchFamily="34" charset="0"/>
                        </a:rPr>
                        <a:t>25</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20 … 25</a:t>
                      </a:r>
                      <a:endParaRPr lang="de-DE" sz="1100" b="1" dirty="0">
                        <a:solidFill>
                          <a:srgbClr val="0000FF"/>
                        </a:solidFill>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3"/>
                  </a:ext>
                </a:extLst>
              </a:tr>
              <a:tr h="241546">
                <a:tc>
                  <a:txBody>
                    <a:bodyPr/>
                    <a:lstStyle/>
                    <a:p>
                      <a:r>
                        <a:rPr lang="de-DE" sz="1100" dirty="0" err="1" smtClean="0">
                          <a:latin typeface="Arial" panose="020B0604020202020204" pitchFamily="34" charset="0"/>
                          <a:cs typeface="Arial" panose="020B0604020202020204" pitchFamily="34" charset="0"/>
                        </a:rPr>
                        <a:t>Excess</a:t>
                      </a:r>
                      <a:r>
                        <a:rPr lang="de-DE" sz="1100" dirty="0" smtClean="0">
                          <a:latin typeface="Arial" panose="020B0604020202020204" pitchFamily="34" charset="0"/>
                          <a:cs typeface="Arial" panose="020B0604020202020204" pitchFamily="34" charset="0"/>
                        </a:rPr>
                        <a:t> </a:t>
                      </a:r>
                      <a:r>
                        <a:rPr lang="de-DE" sz="1100" dirty="0" err="1" smtClean="0">
                          <a:latin typeface="Arial" panose="020B0604020202020204" pitchFamily="34" charset="0"/>
                          <a:cs typeface="Arial" panose="020B0604020202020204" pitchFamily="34" charset="0"/>
                        </a:rPr>
                        <a:t>loss</a:t>
                      </a:r>
                      <a:r>
                        <a:rPr lang="de-DE" sz="1100" dirty="0" smtClean="0">
                          <a:latin typeface="Arial" panose="020B0604020202020204" pitchFamily="34" charset="0"/>
                          <a:cs typeface="Arial" panose="020B0604020202020204" pitchFamily="34" charset="0"/>
                        </a:rPr>
                        <a:t> / dB</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solidFill>
                            <a:schemeClr val="tx1"/>
                          </a:solidFill>
                          <a:latin typeface="Arial" panose="020B0604020202020204" pitchFamily="34" charset="0"/>
                          <a:cs typeface="Arial" panose="020B0604020202020204" pitchFamily="34" charset="0"/>
                          <a:sym typeface="Symbol"/>
                        </a:rPr>
                        <a:t> 12</a:t>
                      </a:r>
                      <a:endParaRPr lang="de-DE" sz="1100" dirty="0">
                        <a:solidFill>
                          <a:schemeClr val="tx1"/>
                        </a:solidFill>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21</a:t>
                      </a:r>
                      <a:endParaRPr lang="de-DE" sz="1100" b="1" dirty="0">
                        <a:solidFill>
                          <a:srgbClr val="0000FF"/>
                        </a:solidFill>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4"/>
                  </a:ext>
                </a:extLst>
              </a:tr>
              <a:tr h="241546">
                <a:tc>
                  <a:txBody>
                    <a:bodyPr/>
                    <a:lstStyle/>
                    <a:p>
                      <a:r>
                        <a:rPr lang="de-DE" sz="1100" dirty="0" smtClean="0">
                          <a:latin typeface="Arial" panose="020B0604020202020204" pitchFamily="34" charset="0"/>
                          <a:cs typeface="Arial" panose="020B0604020202020204" pitchFamily="34" charset="0"/>
                        </a:rPr>
                        <a:t>Power </a:t>
                      </a:r>
                      <a:r>
                        <a:rPr lang="de-DE" sz="1100" dirty="0" err="1" smtClean="0">
                          <a:latin typeface="Arial" panose="020B0604020202020204" pitchFamily="34" charset="0"/>
                          <a:cs typeface="Arial" panose="020B0604020202020204" pitchFamily="34" charset="0"/>
                        </a:rPr>
                        <a:t>uniformity</a:t>
                      </a:r>
                      <a:r>
                        <a:rPr lang="de-DE" sz="1100" dirty="0" smtClean="0">
                          <a:latin typeface="Arial" panose="020B0604020202020204" pitchFamily="34" charset="0"/>
                          <a:cs typeface="Arial" panose="020B0604020202020204" pitchFamily="34" charset="0"/>
                        </a:rPr>
                        <a:t> / dB</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solidFill>
                            <a:schemeClr val="tx1"/>
                          </a:solidFill>
                          <a:latin typeface="Arial" panose="020B0604020202020204" pitchFamily="34" charset="0"/>
                          <a:cs typeface="Arial" panose="020B0604020202020204" pitchFamily="34" charset="0"/>
                          <a:sym typeface="Symbol"/>
                        </a:rPr>
                        <a:t> 5</a:t>
                      </a:r>
                      <a:endParaRPr lang="de-DE" sz="1100" dirty="0">
                        <a:solidFill>
                          <a:schemeClr val="tx1"/>
                        </a:solidFill>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2</a:t>
                      </a:r>
                    </a:p>
                  </a:txBody>
                  <a:tcPr marL="91442" marR="91442"/>
                </a:tc>
                <a:extLst>
                  <a:ext uri="{0D108BD9-81ED-4DB2-BD59-A6C34878D82A}">
                    <a16:rowId xmlns="" xmlns:a16="http://schemas.microsoft.com/office/drawing/2014/main" val="10005"/>
                  </a:ext>
                </a:extLst>
              </a:tr>
              <a:tr h="241546">
                <a:tc>
                  <a:txBody>
                    <a:bodyPr/>
                    <a:lstStyle/>
                    <a:p>
                      <a:r>
                        <a:rPr lang="de-DE" sz="1100" dirty="0" err="1" smtClean="0">
                          <a:latin typeface="Arial" panose="020B0604020202020204" pitchFamily="34" charset="0"/>
                          <a:cs typeface="Arial" panose="020B0604020202020204" pitchFamily="34" charset="0"/>
                        </a:rPr>
                        <a:t>Crosstalk</a:t>
                      </a:r>
                      <a:r>
                        <a:rPr lang="de-DE" sz="1100" dirty="0" smtClean="0">
                          <a:latin typeface="Arial" panose="020B0604020202020204" pitchFamily="34" charset="0"/>
                          <a:cs typeface="Arial" panose="020B0604020202020204" pitchFamily="34" charset="0"/>
                        </a:rPr>
                        <a:t> (ICI) / dB</a:t>
                      </a:r>
                      <a:endParaRPr lang="de-DE" sz="1100" dirty="0">
                        <a:latin typeface="Arial" panose="020B0604020202020204" pitchFamily="34" charset="0"/>
                        <a:cs typeface="Arial" panose="020B0604020202020204" pitchFamily="34" charset="0"/>
                      </a:endParaRPr>
                    </a:p>
                  </a:txBody>
                  <a:tcPr marL="91442" marR="91442"/>
                </a:tc>
                <a:tc>
                  <a:txBody>
                    <a:bodyPr/>
                    <a:lstStyle/>
                    <a:p>
                      <a:r>
                        <a:rPr lang="de-DE" sz="1100" dirty="0" smtClean="0">
                          <a:solidFill>
                            <a:schemeClr val="tx1"/>
                          </a:solidFill>
                          <a:latin typeface="Arial" panose="020B0604020202020204" pitchFamily="34" charset="0"/>
                          <a:cs typeface="Arial" panose="020B0604020202020204" pitchFamily="34" charset="0"/>
                          <a:sym typeface="Symbol"/>
                        </a:rPr>
                        <a:t> 12</a:t>
                      </a:r>
                      <a:endParaRPr lang="de-DE" sz="1100" dirty="0">
                        <a:solidFill>
                          <a:schemeClr val="tx1"/>
                        </a:solidFill>
                        <a:latin typeface="Arial" panose="020B0604020202020204" pitchFamily="34" charset="0"/>
                        <a:cs typeface="Arial" panose="020B0604020202020204" pitchFamily="34" charset="0"/>
                      </a:endParaRPr>
                    </a:p>
                  </a:txBody>
                  <a:tcPr marL="91442" marR="91442"/>
                </a:tc>
                <a:tc>
                  <a:txBody>
                    <a:bodyPr/>
                    <a:lstStyle/>
                    <a:p>
                      <a:r>
                        <a:rPr lang="de-DE" sz="1100" b="1" dirty="0" smtClean="0">
                          <a:solidFill>
                            <a:srgbClr val="0000FF"/>
                          </a:solidFill>
                          <a:latin typeface="Arial" panose="020B0604020202020204" pitchFamily="34" charset="0"/>
                          <a:cs typeface="Arial" panose="020B0604020202020204" pitchFamily="34" charset="0"/>
                        </a:rPr>
                        <a:t>2.5 …  5</a:t>
                      </a:r>
                      <a:endParaRPr lang="de-DE" sz="1100" b="1" dirty="0">
                        <a:solidFill>
                          <a:srgbClr val="0000FF"/>
                        </a:solidFill>
                        <a:latin typeface="Arial" panose="020B0604020202020204" pitchFamily="34" charset="0"/>
                        <a:cs typeface="Arial" panose="020B0604020202020204" pitchFamily="34" charset="0"/>
                      </a:endParaRPr>
                    </a:p>
                  </a:txBody>
                  <a:tcPr marL="91442" marR="91442"/>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85997852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a:t>ASTRON transmitter’s passive glass board</a:t>
            </a:r>
          </a:p>
        </p:txBody>
      </p:sp>
      <p:grpSp>
        <p:nvGrpSpPr>
          <p:cNvPr id="5123" name="Gruppieren 15"/>
          <p:cNvGrpSpPr>
            <a:grpSpLocks/>
          </p:cNvGrpSpPr>
          <p:nvPr/>
        </p:nvGrpSpPr>
        <p:grpSpPr bwMode="auto">
          <a:xfrm>
            <a:off x="107504" y="1402209"/>
            <a:ext cx="2851150" cy="1882775"/>
            <a:chOff x="71031" y="1008849"/>
            <a:chExt cx="2851336" cy="1882653"/>
          </a:xfrm>
        </p:grpSpPr>
        <p:grpSp>
          <p:nvGrpSpPr>
            <p:cNvPr id="5129" name="Gruppieren 20"/>
            <p:cNvGrpSpPr>
              <a:grpSpLocks/>
            </p:cNvGrpSpPr>
            <p:nvPr/>
          </p:nvGrpSpPr>
          <p:grpSpPr bwMode="auto">
            <a:xfrm>
              <a:off x="71031" y="1008849"/>
              <a:ext cx="2851336" cy="1237247"/>
              <a:chOff x="107504" y="980728"/>
              <a:chExt cx="2851336" cy="1237247"/>
            </a:xfrm>
          </p:grpSpPr>
          <p:grpSp>
            <p:nvGrpSpPr>
              <p:cNvPr id="5134" name="Gruppieren 9"/>
              <p:cNvGrpSpPr>
                <a:grpSpLocks/>
              </p:cNvGrpSpPr>
              <p:nvPr/>
            </p:nvGrpSpPr>
            <p:grpSpPr bwMode="auto">
              <a:xfrm>
                <a:off x="107504" y="980728"/>
                <a:ext cx="2027232" cy="1237247"/>
                <a:chOff x="168504" y="1005552"/>
                <a:chExt cx="2027232" cy="1237247"/>
              </a:xfrm>
            </p:grpSpPr>
            <p:pic>
              <p:nvPicPr>
                <p:cNvPr id="513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504" y="1005552"/>
                  <a:ext cx="2027232" cy="1237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7" name="Ellipse 346"/>
                <p:cNvSpPr/>
                <p:nvPr/>
              </p:nvSpPr>
              <p:spPr bwMode="auto">
                <a:xfrm>
                  <a:off x="343140" y="1942116"/>
                  <a:ext cx="923985" cy="269858"/>
                </a:xfrm>
                <a:prstGeom prst="ellipse">
                  <a:avLst/>
                </a:prstGeom>
                <a:noFill/>
                <a:ln w="1905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5135" name="Textfeld 20"/>
              <p:cNvSpPr txBox="1">
                <a:spLocks noChangeArrowheads="1"/>
              </p:cNvSpPr>
              <p:nvPr/>
            </p:nvSpPr>
            <p:spPr bwMode="auto">
              <a:xfrm>
                <a:off x="1857256" y="1124744"/>
                <a:ext cx="39305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cs typeface="Calibri" panose="020F0502020204030204" pitchFamily="34" charset="0"/>
                  </a:defRPr>
                </a:lvl1pPr>
                <a:lvl2pPr marL="742950" indent="-285750">
                  <a:spcBef>
                    <a:spcPct val="20000"/>
                  </a:spcBef>
                  <a:buChar char="•"/>
                  <a:defRPr sz="2400">
                    <a:solidFill>
                      <a:schemeClr val="tx1"/>
                    </a:solidFill>
                    <a:latin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9pPr>
              </a:lstStyle>
              <a:p>
                <a:pPr eaLnBrk="1" hangingPunct="1">
                  <a:spcBef>
                    <a:spcPct val="0"/>
                  </a:spcBef>
                  <a:buClrTx/>
                  <a:buFontTx/>
                  <a:buNone/>
                </a:pPr>
                <a:r>
                  <a:rPr lang="en-US" altLang="de-DE" sz="900">
                    <a:solidFill>
                      <a:srgbClr val="0000FF"/>
                    </a:solidFill>
                    <a:latin typeface="Arial" panose="020B0604020202020204" pitchFamily="34" charset="0"/>
                    <a:ea typeface="MS PGothic" panose="020B0600070205080204" pitchFamily="34" charset="-128"/>
                    <a:cs typeface="Arial" panose="020B0604020202020204" pitchFamily="34" charset="0"/>
                  </a:rPr>
                  <a:t>Y=0</a:t>
                </a:r>
              </a:p>
            </p:txBody>
          </p:sp>
          <p:sp>
            <p:nvSpPr>
              <p:cNvPr id="5136" name="Textfeld 20"/>
              <p:cNvSpPr txBox="1">
                <a:spLocks noChangeArrowheads="1"/>
              </p:cNvSpPr>
              <p:nvPr/>
            </p:nvSpPr>
            <p:spPr bwMode="auto">
              <a:xfrm>
                <a:off x="1857256" y="1625668"/>
                <a:ext cx="11015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cs typeface="Calibri" panose="020F0502020204030204" pitchFamily="34" charset="0"/>
                  </a:defRPr>
                </a:lvl1pPr>
                <a:lvl2pPr marL="742950" indent="-285750">
                  <a:spcBef>
                    <a:spcPct val="20000"/>
                  </a:spcBef>
                  <a:buChar char="•"/>
                  <a:defRPr sz="2400">
                    <a:solidFill>
                      <a:schemeClr val="tx1"/>
                    </a:solidFill>
                    <a:latin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9pPr>
              </a:lstStyle>
              <a:p>
                <a:pPr eaLnBrk="1" hangingPunct="1">
                  <a:spcBef>
                    <a:spcPct val="0"/>
                  </a:spcBef>
                  <a:buClrTx/>
                  <a:buFontTx/>
                  <a:buNone/>
                </a:pPr>
                <a:r>
                  <a:rPr lang="en-US" altLang="de-DE" sz="900" b="1">
                    <a:solidFill>
                      <a:srgbClr val="0000FF"/>
                    </a:solidFill>
                    <a:latin typeface="Arial" panose="020B0604020202020204" pitchFamily="34" charset="0"/>
                    <a:ea typeface="MS PGothic" panose="020B0600070205080204" pitchFamily="34" charset="-128"/>
                    <a:cs typeface="Arial" panose="020B0604020202020204" pitchFamily="34" charset="0"/>
                  </a:rPr>
                  <a:t>Y= -16 … -22 µm</a:t>
                </a:r>
              </a:p>
              <a:p>
                <a:pPr eaLnBrk="1" hangingPunct="1">
                  <a:spcBef>
                    <a:spcPct val="0"/>
                  </a:spcBef>
                  <a:buClrTx/>
                  <a:buFontTx/>
                  <a:buNone/>
                </a:pPr>
                <a:r>
                  <a:rPr lang="en-US" altLang="de-DE" sz="900">
                    <a:solidFill>
                      <a:srgbClr val="0000FF"/>
                    </a:solidFill>
                    <a:latin typeface="Arial" panose="020B0604020202020204" pitchFamily="34" charset="0"/>
                    <a:ea typeface="MS PGothic" panose="020B0600070205080204" pitchFamily="34" charset="-128"/>
                    <a:cs typeface="Arial" panose="020B0604020202020204" pitchFamily="34" charset="0"/>
                  </a:rPr>
                  <a:t>ELB level</a:t>
                </a:r>
              </a:p>
            </p:txBody>
          </p:sp>
          <p:cxnSp>
            <p:nvCxnSpPr>
              <p:cNvPr id="14" name="Gerade Verbindung 13"/>
              <p:cNvCxnSpPr/>
              <p:nvPr/>
            </p:nvCxnSpPr>
            <p:spPr>
              <a:xfrm>
                <a:off x="291666" y="1293446"/>
                <a:ext cx="1616180" cy="0"/>
              </a:xfrm>
              <a:prstGeom prst="line">
                <a:avLst/>
              </a:prstGeom>
              <a:ln w="63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56" name="Gerade Verbindung 355"/>
              <p:cNvCxnSpPr/>
              <p:nvPr/>
            </p:nvCxnSpPr>
            <p:spPr>
              <a:xfrm>
                <a:off x="1391875" y="1747441"/>
                <a:ext cx="512796" cy="0"/>
              </a:xfrm>
              <a:prstGeom prst="line">
                <a:avLst/>
              </a:prstGeom>
              <a:ln w="6350">
                <a:solidFill>
                  <a:srgbClr val="0000FF"/>
                </a:solidFill>
              </a:ln>
            </p:spPr>
            <p:style>
              <a:lnRef idx="1">
                <a:schemeClr val="accent1"/>
              </a:lnRef>
              <a:fillRef idx="0">
                <a:schemeClr val="accent1"/>
              </a:fillRef>
              <a:effectRef idx="0">
                <a:schemeClr val="accent1"/>
              </a:effectRef>
              <a:fontRef idx="minor">
                <a:schemeClr val="tx1"/>
              </a:fontRef>
            </p:style>
          </p:cxnSp>
        </p:grpSp>
        <p:cxnSp>
          <p:nvCxnSpPr>
            <p:cNvPr id="11" name="Gerade Verbindung mit Pfeil 10"/>
            <p:cNvCxnSpPr/>
            <p:nvPr/>
          </p:nvCxnSpPr>
          <p:spPr>
            <a:xfrm flipV="1">
              <a:off x="610816" y="1769213"/>
              <a:ext cx="0" cy="736552"/>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Gerade Verbindung mit Pfeil 31"/>
            <p:cNvCxnSpPr>
              <a:stCxn id="5132" idx="2"/>
            </p:cNvCxnSpPr>
            <p:nvPr/>
          </p:nvCxnSpPr>
          <p:spPr>
            <a:xfrm flipH="1" flipV="1">
              <a:off x="1020418" y="1705717"/>
              <a:ext cx="9526" cy="815922"/>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32" name="Textfeld 48"/>
            <p:cNvSpPr txBox="1">
              <a:spLocks noChangeArrowheads="1"/>
            </p:cNvSpPr>
            <p:nvPr/>
          </p:nvSpPr>
          <p:spPr bwMode="auto">
            <a:xfrm>
              <a:off x="727113" y="2306056"/>
              <a:ext cx="604653"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cs typeface="Calibri" panose="020F0502020204030204" pitchFamily="34" charset="0"/>
                </a:defRPr>
              </a:lvl1pPr>
              <a:lvl2pPr marL="742950" indent="-285750">
                <a:spcBef>
                  <a:spcPct val="20000"/>
                </a:spcBef>
                <a:buChar char="•"/>
                <a:defRPr sz="2400">
                  <a:solidFill>
                    <a:schemeClr val="tx1"/>
                  </a:solidFill>
                  <a:latin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9pPr>
            </a:lstStyle>
            <a:p>
              <a:pPr>
                <a:spcBef>
                  <a:spcPct val="0"/>
                </a:spcBef>
                <a:buClrTx/>
                <a:buFontTx/>
                <a:buNone/>
              </a:pPr>
              <a:r>
                <a:rPr lang="de-DE" altLang="de-DE" sz="800">
                  <a:latin typeface="Arial" panose="020B0604020202020204" pitchFamily="34" charset="0"/>
                  <a:ea typeface="MS PGothic" panose="020B0600070205080204" pitchFamily="34" charset="-128"/>
                  <a:cs typeface="Arial" panose="020B0604020202020204" pitchFamily="34" charset="0"/>
                  <a:sym typeface="Symbol" panose="05050102010706020507" pitchFamily="18" charset="2"/>
                </a:rPr>
                <a:t>Stand-off</a:t>
              </a:r>
              <a:endParaRPr lang="de-DE" altLang="de-DE" sz="800">
                <a:latin typeface="Arial" panose="020B0604020202020204" pitchFamily="34" charset="0"/>
                <a:ea typeface="MS PGothic" panose="020B0600070205080204" pitchFamily="34" charset="-128"/>
                <a:cs typeface="Arial" panose="020B0604020202020204" pitchFamily="34" charset="0"/>
              </a:endParaRPr>
            </a:p>
          </p:txBody>
        </p:sp>
        <p:sp>
          <p:nvSpPr>
            <p:cNvPr id="5133" name="Textfeld 48"/>
            <p:cNvSpPr txBox="1">
              <a:spLocks noChangeArrowheads="1"/>
            </p:cNvSpPr>
            <p:nvPr/>
          </p:nvSpPr>
          <p:spPr bwMode="auto">
            <a:xfrm>
              <a:off x="278776" y="2552948"/>
              <a:ext cx="665567"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cs typeface="Calibri" panose="020F0502020204030204" pitchFamily="34" charset="0"/>
                </a:defRPr>
              </a:lvl1pPr>
              <a:lvl2pPr marL="742950" indent="-285750">
                <a:spcBef>
                  <a:spcPct val="20000"/>
                </a:spcBef>
                <a:buChar char="•"/>
                <a:defRPr sz="2400">
                  <a:solidFill>
                    <a:schemeClr val="tx1"/>
                  </a:solidFill>
                  <a:latin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9pPr>
            </a:lstStyle>
            <a:p>
              <a:pPr algn="ctr">
                <a:spcBef>
                  <a:spcPct val="0"/>
                </a:spcBef>
                <a:buClrTx/>
                <a:buFontTx/>
                <a:buNone/>
              </a:pPr>
              <a:r>
                <a:rPr lang="de-DE" altLang="de-DE" sz="800">
                  <a:latin typeface="Arial" panose="020B0604020202020204" pitchFamily="34" charset="0"/>
                  <a:ea typeface="MS PGothic" panose="020B0600070205080204" pitchFamily="34" charset="-128"/>
                  <a:cs typeface="Arial" panose="020B0604020202020204" pitchFamily="34" charset="0"/>
                  <a:sym typeface="Symbol" panose="05050102010706020507" pitchFamily="18" charset="2"/>
                </a:rPr>
                <a:t>Board-PIC</a:t>
              </a:r>
            </a:p>
            <a:p>
              <a:pPr algn="ctr">
                <a:spcBef>
                  <a:spcPct val="0"/>
                </a:spcBef>
                <a:buClrTx/>
                <a:buFontTx/>
                <a:buNone/>
              </a:pPr>
              <a:r>
                <a:rPr lang="de-DE" altLang="de-DE" sz="800">
                  <a:latin typeface="Arial" panose="020B0604020202020204" pitchFamily="34" charset="0"/>
                  <a:ea typeface="MS PGothic" panose="020B0600070205080204" pitchFamily="34" charset="-128"/>
                  <a:cs typeface="Arial" panose="020B0604020202020204" pitchFamily="34" charset="0"/>
                  <a:sym typeface="Symbol" panose="05050102010706020507" pitchFamily="18" charset="2"/>
                </a:rPr>
                <a:t> facet</a:t>
              </a:r>
              <a:endParaRPr lang="de-DE" altLang="de-DE" sz="800">
                <a:latin typeface="Arial" panose="020B0604020202020204" pitchFamily="34" charset="0"/>
                <a:ea typeface="MS PGothic" panose="020B0600070205080204" pitchFamily="34" charset="-128"/>
                <a:cs typeface="Arial" panose="020B0604020202020204" pitchFamily="34" charset="0"/>
              </a:endParaRPr>
            </a:p>
          </p:txBody>
        </p:sp>
      </p:grpSp>
      <p:grpSp>
        <p:nvGrpSpPr>
          <p:cNvPr id="5124" name="Gruppieren 1"/>
          <p:cNvGrpSpPr>
            <a:grpSpLocks/>
          </p:cNvGrpSpPr>
          <p:nvPr/>
        </p:nvGrpSpPr>
        <p:grpSpPr bwMode="auto">
          <a:xfrm>
            <a:off x="360363" y="919163"/>
            <a:ext cx="5438775" cy="369887"/>
            <a:chOff x="303133" y="871603"/>
            <a:chExt cx="5437712" cy="369811"/>
          </a:xfrm>
        </p:grpSpPr>
        <p:sp>
          <p:nvSpPr>
            <p:cNvPr id="5127" name="Textfeld 58"/>
            <p:cNvSpPr txBox="1">
              <a:spLocks noChangeArrowheads="1"/>
            </p:cNvSpPr>
            <p:nvPr/>
          </p:nvSpPr>
          <p:spPr bwMode="auto">
            <a:xfrm>
              <a:off x="465133" y="871603"/>
              <a:ext cx="5275712" cy="36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cs typeface="Calibri" panose="020F0502020204030204" pitchFamily="34" charset="0"/>
                </a:defRPr>
              </a:lvl1pPr>
              <a:lvl2pPr marL="742950" indent="-285750">
                <a:spcBef>
                  <a:spcPct val="20000"/>
                </a:spcBef>
                <a:buChar char="•"/>
                <a:defRPr sz="2400">
                  <a:solidFill>
                    <a:schemeClr val="tx1"/>
                  </a:solidFill>
                  <a:latin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cs typeface="Calibri" panose="020F0502020204030204" pitchFamily="34" charset="0"/>
                </a:defRPr>
              </a:lvl9pPr>
            </a:lstStyle>
            <a:p>
              <a:pPr eaLnBrk="1" hangingPunct="1">
                <a:spcBef>
                  <a:spcPct val="0"/>
                </a:spcBef>
                <a:buClrTx/>
                <a:buFontTx/>
                <a:buNone/>
              </a:pPr>
              <a:r>
                <a:rPr lang="de-DE" altLang="de-DE" sz="1800" b="1">
                  <a:latin typeface="Arial" panose="020B0604020202020204" pitchFamily="34" charset="0"/>
                  <a:cs typeface="Arial" panose="020B0604020202020204" pitchFamily="34" charset="0"/>
                </a:rPr>
                <a:t>Optical glass test board  </a:t>
              </a:r>
              <a:r>
                <a:rPr lang="de-DE" altLang="de-DE" sz="1800">
                  <a:latin typeface="Arial" panose="020B0604020202020204" pitchFamily="34" charset="0"/>
                  <a:cs typeface="Arial" panose="020B0604020202020204" pitchFamily="34" charset="0"/>
                </a:rPr>
                <a:t>(Novel SLICE process)</a:t>
              </a:r>
            </a:p>
          </p:txBody>
        </p:sp>
        <p:sp>
          <p:nvSpPr>
            <p:cNvPr id="360" name="Rechteck 359"/>
            <p:cNvSpPr/>
            <p:nvPr/>
          </p:nvSpPr>
          <p:spPr>
            <a:xfrm>
              <a:off x="303133" y="987466"/>
              <a:ext cx="90469" cy="9046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21" name="Content Placeholder 2"/>
          <p:cNvSpPr txBox="1">
            <a:spLocks/>
          </p:cNvSpPr>
          <p:nvPr/>
        </p:nvSpPr>
        <p:spPr bwMode="auto">
          <a:xfrm>
            <a:off x="2818982" y="4725144"/>
            <a:ext cx="6217514" cy="1584176"/>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marL="0" indent="0">
              <a:buNone/>
              <a:defRPr/>
            </a:pPr>
            <a:r>
              <a:rPr lang="en-US" sz="1600" b="1" kern="0" dirty="0"/>
              <a:t>Glass board development by utilizing novel SLICE process:</a:t>
            </a:r>
            <a:r>
              <a:rPr lang="en-US" sz="1400" kern="0" dirty="0"/>
              <a:t> </a:t>
            </a:r>
          </a:p>
          <a:p>
            <a:pPr>
              <a:defRPr/>
            </a:pPr>
            <a:r>
              <a:rPr lang="en-US" sz="1600" b="1" kern="0" dirty="0">
                <a:solidFill>
                  <a:srgbClr val="0000CC"/>
                </a:solidFill>
              </a:rPr>
              <a:t>Uniform inscription on 2-inch glass </a:t>
            </a:r>
            <a:r>
              <a:rPr lang="en-US" sz="1600" b="1" kern="0" dirty="0" smtClean="0">
                <a:solidFill>
                  <a:srgbClr val="0000CC"/>
                </a:solidFill>
              </a:rPr>
              <a:t>wafers</a:t>
            </a:r>
            <a:endParaRPr lang="en-US" sz="1600" b="1" kern="0" dirty="0">
              <a:solidFill>
                <a:srgbClr val="0000CC"/>
              </a:solidFill>
            </a:endParaRPr>
          </a:p>
          <a:p>
            <a:pPr lvl="1">
              <a:defRPr/>
            </a:pPr>
            <a:r>
              <a:rPr lang="en-US" sz="1600" b="1" kern="0" dirty="0">
                <a:solidFill>
                  <a:srgbClr val="0000CC"/>
                </a:solidFill>
              </a:rPr>
              <a:t>b</a:t>
            </a:r>
            <a:r>
              <a:rPr lang="en-US" sz="1600" b="1" kern="0" dirty="0" smtClean="0">
                <a:solidFill>
                  <a:srgbClr val="0000CC"/>
                </a:solidFill>
              </a:rPr>
              <a:t>ut significant penalties existed after etching</a:t>
            </a:r>
            <a:endParaRPr lang="en-US" sz="1200" kern="0" dirty="0">
              <a:solidFill>
                <a:srgbClr val="0000CC"/>
              </a:solidFill>
            </a:endParaRPr>
          </a:p>
          <a:p>
            <a:pPr>
              <a:spcBef>
                <a:spcPts val="0"/>
              </a:spcBef>
              <a:defRPr/>
            </a:pPr>
            <a:r>
              <a:rPr lang="en-US" sz="1600" b="1" kern="0" dirty="0" smtClean="0">
                <a:solidFill>
                  <a:srgbClr val="0000CC"/>
                </a:solidFill>
              </a:rPr>
              <a:t>Consequences in ASTRON: </a:t>
            </a:r>
          </a:p>
          <a:p>
            <a:pPr marL="987425" indent="-266700">
              <a:spcBef>
                <a:spcPts val="0"/>
              </a:spcBef>
              <a:buFont typeface="Wingdings" pitchFamily="2" charset="2"/>
              <a:buChar char="Ø"/>
              <a:defRPr/>
            </a:pPr>
            <a:r>
              <a:rPr lang="en-US" sz="1600" kern="0" dirty="0" smtClean="0">
                <a:solidFill>
                  <a:srgbClr val="00B050"/>
                </a:solidFill>
              </a:rPr>
              <a:t>Shift POG to PTG assembly approach in WP6 !</a:t>
            </a:r>
          </a:p>
          <a:p>
            <a:pPr marL="987425" indent="-266700">
              <a:spcBef>
                <a:spcPts val="0"/>
              </a:spcBef>
              <a:buFont typeface="Wingdings" pitchFamily="2" charset="2"/>
              <a:buChar char="Ø"/>
              <a:defRPr/>
            </a:pPr>
            <a:r>
              <a:rPr lang="en-US" sz="1600" kern="0" dirty="0" smtClean="0">
                <a:solidFill>
                  <a:srgbClr val="00B050"/>
                </a:solidFill>
              </a:rPr>
              <a:t>Monolithic </a:t>
            </a:r>
            <a:r>
              <a:rPr lang="en-US" sz="1600" kern="0" dirty="0" err="1" smtClean="0">
                <a:solidFill>
                  <a:srgbClr val="00B050"/>
                </a:solidFill>
              </a:rPr>
              <a:t>Tx</a:t>
            </a:r>
            <a:r>
              <a:rPr lang="en-US" sz="1600" kern="0" dirty="0" smtClean="0">
                <a:solidFill>
                  <a:srgbClr val="00B050"/>
                </a:solidFill>
              </a:rPr>
              <a:t> PIC in WP3 ! </a:t>
            </a:r>
          </a:p>
        </p:txBody>
      </p:sp>
      <p:pic>
        <p:nvPicPr>
          <p:cNvPr id="5126"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8982" y="1260475"/>
            <a:ext cx="6289522" cy="3392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318" y="3554422"/>
            <a:ext cx="2347466" cy="2007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Content Placeholder 2"/>
          <p:cNvSpPr txBox="1">
            <a:spLocks/>
          </p:cNvSpPr>
          <p:nvPr/>
        </p:nvSpPr>
        <p:spPr bwMode="auto">
          <a:xfrm>
            <a:off x="323528" y="5661248"/>
            <a:ext cx="2347466" cy="585788"/>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spcBef>
                <a:spcPts val="0"/>
              </a:spcBef>
              <a:defRPr/>
            </a:pPr>
            <a:r>
              <a:rPr lang="en-US" sz="1600" kern="0" dirty="0" smtClean="0"/>
              <a:t>Glass test board</a:t>
            </a:r>
          </a:p>
          <a:p>
            <a:pPr marL="361950" indent="0">
              <a:spcBef>
                <a:spcPts val="0"/>
              </a:spcBef>
              <a:buFont typeface="Wingdings" pitchFamily="2" charset="2"/>
              <a:buNone/>
              <a:defRPr/>
            </a:pPr>
            <a:r>
              <a:rPr lang="en-US" sz="1600" kern="0" dirty="0" smtClean="0"/>
              <a:t>CAD layout available</a:t>
            </a:r>
            <a:endParaRPr lang="en-US" sz="1600" kern="0" dirty="0" smtClean="0">
              <a:solidFill>
                <a:srgbClr val="0000CC"/>
              </a:solidFill>
            </a:endParaRPr>
          </a:p>
        </p:txBody>
      </p:sp>
      <p:sp>
        <p:nvSpPr>
          <p:cNvPr id="24" name="Content Placeholder 2"/>
          <p:cNvSpPr txBox="1">
            <a:spLocks/>
          </p:cNvSpPr>
          <p:nvPr/>
        </p:nvSpPr>
        <p:spPr bwMode="auto">
          <a:xfrm>
            <a:off x="467544" y="3295074"/>
            <a:ext cx="1991807" cy="277942"/>
          </a:xfrm>
          <a:prstGeom prst="rect">
            <a:avLst/>
          </a:prstGeom>
          <a:no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marL="0" indent="0" algn="ctr">
              <a:spcBef>
                <a:spcPts val="0"/>
              </a:spcBef>
              <a:buNone/>
              <a:defRPr/>
            </a:pPr>
            <a:r>
              <a:rPr lang="en-US" sz="1600" kern="0" dirty="0" smtClean="0"/>
              <a:t>2-inch wafer</a:t>
            </a:r>
            <a:endParaRPr lang="en-US" sz="1600" kern="0" dirty="0" smtClean="0">
              <a:solidFill>
                <a:srgbClr val="0000CC"/>
              </a:solidFill>
            </a:endParaRPr>
          </a:p>
        </p:txBody>
      </p:sp>
    </p:spTree>
    <p:extLst>
      <p:ext uri="{BB962C8B-B14F-4D97-AF65-F5344CB8AC3E}">
        <p14:creationId xmlns:p14="http://schemas.microsoft.com/office/powerpoint/2010/main" val="325765957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de-DE" altLang="de-DE" dirty="0" smtClean="0">
                <a:latin typeface="Arial" pitchFamily="34" charset="0"/>
                <a:cs typeface="Arial" pitchFamily="34" charset="0"/>
              </a:rPr>
              <a:t>Monolithic 8-port </a:t>
            </a:r>
            <a:r>
              <a:rPr lang="de-DE" altLang="de-DE" dirty="0">
                <a:latin typeface="Arial" pitchFamily="34" charset="0"/>
                <a:cs typeface="Arial" pitchFamily="34" charset="0"/>
              </a:rPr>
              <a:t>AWG on </a:t>
            </a:r>
            <a:r>
              <a:rPr lang="de-DE" altLang="de-DE" dirty="0" smtClean="0">
                <a:latin typeface="Arial" pitchFamily="34" charset="0"/>
                <a:cs typeface="Arial" pitchFamily="34" charset="0"/>
              </a:rPr>
              <a:t>InP</a:t>
            </a:r>
            <a:endParaRPr lang="de-DE" altLang="de-DE" dirty="0">
              <a:latin typeface="Arial" pitchFamily="34" charset="0"/>
              <a:cs typeface="Arial" pitchFamily="34" charset="0"/>
            </a:endParaRPr>
          </a:p>
        </p:txBody>
      </p:sp>
      <p:grpSp>
        <p:nvGrpSpPr>
          <p:cNvPr id="32771" name="Gruppieren 23"/>
          <p:cNvGrpSpPr>
            <a:grpSpLocks/>
          </p:cNvGrpSpPr>
          <p:nvPr/>
        </p:nvGrpSpPr>
        <p:grpSpPr bwMode="auto">
          <a:xfrm>
            <a:off x="306388" y="938213"/>
            <a:ext cx="4514850" cy="369887"/>
            <a:chOff x="304800" y="898525"/>
            <a:chExt cx="4515124" cy="369811"/>
          </a:xfrm>
        </p:grpSpPr>
        <p:sp>
          <p:nvSpPr>
            <p:cNvPr id="32826" name="Textfeld 6"/>
            <p:cNvSpPr txBox="1">
              <a:spLocks noChangeArrowheads="1"/>
            </p:cNvSpPr>
            <p:nvPr/>
          </p:nvSpPr>
          <p:spPr bwMode="auto">
            <a:xfrm>
              <a:off x="479425" y="898525"/>
              <a:ext cx="4340499" cy="3698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dirty="0">
                  <a:latin typeface="Arial" pitchFamily="34" charset="0"/>
                  <a:cs typeface="Arial" pitchFamily="34" charset="0"/>
                </a:rPr>
                <a:t>8ch OFDM Tx PIC: 8-port AWG on InP </a:t>
              </a:r>
            </a:p>
          </p:txBody>
        </p:sp>
        <p:sp>
          <p:nvSpPr>
            <p:cNvPr id="26" name="Rechteck 25"/>
            <p:cNvSpPr/>
            <p:nvPr/>
          </p:nvSpPr>
          <p:spPr>
            <a:xfrm>
              <a:off x="304800" y="1031848"/>
              <a:ext cx="90492"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graphicFrame>
        <p:nvGraphicFramePr>
          <p:cNvPr id="3" name="Tabelle 2"/>
          <p:cNvGraphicFramePr>
            <a:graphicFrameLocks noGrp="1"/>
          </p:cNvGraphicFramePr>
          <p:nvPr>
            <p:extLst>
              <p:ext uri="{D42A27DB-BD31-4B8C-83A1-F6EECF244321}">
                <p14:modId xmlns:p14="http://schemas.microsoft.com/office/powerpoint/2010/main" val="2486355222"/>
              </p:ext>
            </p:extLst>
          </p:nvPr>
        </p:nvGraphicFramePr>
        <p:xfrm>
          <a:off x="3492500" y="1441673"/>
          <a:ext cx="5411787" cy="1443039"/>
        </p:xfrm>
        <a:graphic>
          <a:graphicData uri="http://schemas.openxmlformats.org/drawingml/2006/table">
            <a:tbl>
              <a:tblPr firstRow="1" firstCol="1" bandRow="1">
                <a:tableStyleId>{5C22544A-7EE6-4342-B048-85BDC9FD1C3A}</a:tableStyleId>
              </a:tblPr>
              <a:tblGrid>
                <a:gridCol w="1475192">
                  <a:extLst>
                    <a:ext uri="{9D8B030D-6E8A-4147-A177-3AD203B41FA5}">
                      <a16:colId xmlns="" xmlns:a16="http://schemas.microsoft.com/office/drawing/2014/main" val="20000"/>
                    </a:ext>
                  </a:extLst>
                </a:gridCol>
                <a:gridCol w="1000184">
                  <a:extLst>
                    <a:ext uri="{9D8B030D-6E8A-4147-A177-3AD203B41FA5}">
                      <a16:colId xmlns="" xmlns:a16="http://schemas.microsoft.com/office/drawing/2014/main" val="20001"/>
                    </a:ext>
                  </a:extLst>
                </a:gridCol>
                <a:gridCol w="771570">
                  <a:extLst>
                    <a:ext uri="{9D8B030D-6E8A-4147-A177-3AD203B41FA5}">
                      <a16:colId xmlns="" xmlns:a16="http://schemas.microsoft.com/office/drawing/2014/main" val="20002"/>
                    </a:ext>
                  </a:extLst>
                </a:gridCol>
                <a:gridCol w="1082103">
                  <a:extLst>
                    <a:ext uri="{9D8B030D-6E8A-4147-A177-3AD203B41FA5}">
                      <a16:colId xmlns="" xmlns:a16="http://schemas.microsoft.com/office/drawing/2014/main" val="20003"/>
                    </a:ext>
                  </a:extLst>
                </a:gridCol>
                <a:gridCol w="1082738">
                  <a:extLst>
                    <a:ext uri="{9D8B030D-6E8A-4147-A177-3AD203B41FA5}">
                      <a16:colId xmlns="" xmlns:a16="http://schemas.microsoft.com/office/drawing/2014/main" val="20004"/>
                    </a:ext>
                  </a:extLst>
                </a:gridCol>
              </a:tblGrid>
              <a:tr h="335581">
                <a:tc>
                  <a:txBody>
                    <a:bodyPr/>
                    <a:lstStyle/>
                    <a:p>
                      <a:pPr algn="just">
                        <a:spcAft>
                          <a:spcPts val="0"/>
                        </a:spcAft>
                      </a:pPr>
                      <a:r>
                        <a:rPr lang="en-US" sz="1100" dirty="0">
                          <a:effectLst/>
                        </a:rPr>
                        <a:t> </a:t>
                      </a:r>
                      <a:endParaRPr lang="de-DE" sz="1100" dirty="0">
                        <a:effectLst/>
                        <a:latin typeface="Calibri"/>
                        <a:ea typeface="Calibri"/>
                        <a:cs typeface="Times New Roman"/>
                      </a:endParaRPr>
                    </a:p>
                  </a:txBody>
                  <a:tcPr marL="68584" marR="68584" marT="0" marB="0"/>
                </a:tc>
                <a:tc>
                  <a:txBody>
                    <a:bodyPr/>
                    <a:lstStyle/>
                    <a:p>
                      <a:pPr algn="just">
                        <a:spcAft>
                          <a:spcPts val="0"/>
                        </a:spcAft>
                      </a:pPr>
                      <a:r>
                        <a:rPr lang="en-US" sz="1100">
                          <a:effectLst/>
                        </a:rPr>
                        <a:t>ASTRON specs</a:t>
                      </a:r>
                      <a:endParaRPr lang="de-DE" sz="1100">
                        <a:effectLst/>
                        <a:latin typeface="Calibri"/>
                        <a:ea typeface="Calibri"/>
                        <a:cs typeface="Times New Roman"/>
                      </a:endParaRPr>
                    </a:p>
                  </a:txBody>
                  <a:tcPr marL="68584" marR="68584" marT="0" marB="0"/>
                </a:tc>
                <a:tc>
                  <a:txBody>
                    <a:bodyPr/>
                    <a:lstStyle/>
                    <a:p>
                      <a:pPr algn="just">
                        <a:spcAft>
                          <a:spcPts val="0"/>
                        </a:spcAft>
                      </a:pPr>
                      <a:r>
                        <a:rPr lang="en-US" sz="1100" dirty="0">
                          <a:effectLst/>
                        </a:rPr>
                        <a:t>Theory</a:t>
                      </a:r>
                      <a:endParaRPr lang="de-DE" sz="1100" dirty="0">
                        <a:effectLst/>
                        <a:latin typeface="Calibri"/>
                        <a:ea typeface="Calibri"/>
                        <a:cs typeface="Times New Roman"/>
                      </a:endParaRPr>
                    </a:p>
                  </a:txBody>
                  <a:tcPr marL="68584" marR="68584" marT="0" marB="0"/>
                </a:tc>
                <a:tc>
                  <a:txBody>
                    <a:bodyPr/>
                    <a:lstStyle/>
                    <a:p>
                      <a:pPr algn="just">
                        <a:spcAft>
                          <a:spcPts val="0"/>
                        </a:spcAft>
                      </a:pPr>
                      <a:r>
                        <a:rPr lang="en-US" sz="1100">
                          <a:effectLst/>
                        </a:rPr>
                        <a:t>Exp. (best)</a:t>
                      </a:r>
                      <a:endParaRPr lang="de-DE" sz="1100">
                        <a:effectLst/>
                        <a:latin typeface="Calibri"/>
                        <a:ea typeface="Calibri"/>
                        <a:cs typeface="Times New Roman"/>
                      </a:endParaRPr>
                    </a:p>
                  </a:txBody>
                  <a:tcPr marL="68584" marR="68584" marT="0" marB="0"/>
                </a:tc>
                <a:tc>
                  <a:txBody>
                    <a:bodyPr/>
                    <a:lstStyle/>
                    <a:p>
                      <a:pPr algn="just">
                        <a:spcAft>
                          <a:spcPts val="0"/>
                        </a:spcAft>
                      </a:pPr>
                      <a:r>
                        <a:rPr lang="en-US" sz="1100">
                          <a:effectLst/>
                        </a:rPr>
                        <a:t>Exp. (average)</a:t>
                      </a:r>
                      <a:endParaRPr lang="de-DE" sz="1100">
                        <a:effectLst/>
                        <a:latin typeface="Calibri"/>
                        <a:ea typeface="Calibri"/>
                        <a:cs typeface="Times New Roman"/>
                      </a:endParaRPr>
                    </a:p>
                  </a:txBody>
                  <a:tcPr marL="68584" marR="68584" marT="0" marB="0"/>
                </a:tc>
                <a:extLst>
                  <a:ext uri="{0D108BD9-81ED-4DB2-BD59-A6C34878D82A}">
                    <a16:rowId xmlns="" xmlns:a16="http://schemas.microsoft.com/office/drawing/2014/main" val="10000"/>
                  </a:ext>
                </a:extLst>
              </a:tr>
              <a:tr h="190587">
                <a:tc>
                  <a:txBody>
                    <a:bodyPr/>
                    <a:lstStyle/>
                    <a:p>
                      <a:pPr algn="l">
                        <a:spcAft>
                          <a:spcPts val="0"/>
                        </a:spcAft>
                      </a:pPr>
                      <a:r>
                        <a:rPr lang="en-US" sz="1100">
                          <a:effectLst/>
                        </a:rPr>
                        <a:t>FSR [GHz]</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200</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200</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175.8 ± 1.7</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176 ± 5 </a:t>
                      </a:r>
                      <a:endParaRPr lang="de-DE" sz="1100">
                        <a:effectLst/>
                        <a:latin typeface="Calibri"/>
                        <a:ea typeface="Calibri"/>
                        <a:cs typeface="Times New Roman"/>
                      </a:endParaRPr>
                    </a:p>
                  </a:txBody>
                  <a:tcPr marL="68584" marR="68584" marT="0" marB="0"/>
                </a:tc>
                <a:extLst>
                  <a:ext uri="{0D108BD9-81ED-4DB2-BD59-A6C34878D82A}">
                    <a16:rowId xmlns="" xmlns:a16="http://schemas.microsoft.com/office/drawing/2014/main" val="10001"/>
                  </a:ext>
                </a:extLst>
              </a:tr>
              <a:tr h="335581">
                <a:tc>
                  <a:txBody>
                    <a:bodyPr/>
                    <a:lstStyle/>
                    <a:p>
                      <a:pPr algn="l">
                        <a:spcAft>
                          <a:spcPts val="0"/>
                        </a:spcAft>
                      </a:pPr>
                      <a:r>
                        <a:rPr lang="en-US" sz="1100">
                          <a:effectLst/>
                        </a:rPr>
                        <a:t>Channel spacing / GHz </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25</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25</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dirty="0">
                          <a:effectLst/>
                        </a:rPr>
                        <a:t>22.3 ± 1.3</a:t>
                      </a:r>
                      <a:endParaRPr lang="de-DE" sz="1100" dirty="0">
                        <a:effectLst/>
                        <a:latin typeface="Calibri"/>
                        <a:ea typeface="Calibri"/>
                        <a:cs typeface="Times New Roman"/>
                      </a:endParaRPr>
                    </a:p>
                  </a:txBody>
                  <a:tcPr marL="68584" marR="68584" marT="0" marB="0"/>
                </a:tc>
                <a:tc>
                  <a:txBody>
                    <a:bodyPr/>
                    <a:lstStyle/>
                    <a:p>
                      <a:pPr algn="ctr">
                        <a:spcAft>
                          <a:spcPts val="0"/>
                        </a:spcAft>
                      </a:pPr>
                      <a:r>
                        <a:rPr lang="en-US" sz="1100">
                          <a:effectLst/>
                        </a:rPr>
                        <a:t>22.5 ± 2.5</a:t>
                      </a:r>
                      <a:endParaRPr lang="de-DE" sz="1100">
                        <a:effectLst/>
                        <a:latin typeface="Calibri"/>
                        <a:ea typeface="Calibri"/>
                        <a:cs typeface="Times New Roman"/>
                      </a:endParaRPr>
                    </a:p>
                  </a:txBody>
                  <a:tcPr marL="68584" marR="68584" marT="0" marB="0"/>
                </a:tc>
                <a:extLst>
                  <a:ext uri="{0D108BD9-81ED-4DB2-BD59-A6C34878D82A}">
                    <a16:rowId xmlns="" xmlns:a16="http://schemas.microsoft.com/office/drawing/2014/main" val="10002"/>
                  </a:ext>
                </a:extLst>
              </a:tr>
              <a:tr h="190587">
                <a:tc>
                  <a:txBody>
                    <a:bodyPr/>
                    <a:lstStyle/>
                    <a:p>
                      <a:pPr algn="l">
                        <a:spcAft>
                          <a:spcPts val="0"/>
                        </a:spcAft>
                      </a:pPr>
                      <a:r>
                        <a:rPr lang="en-US" sz="1100">
                          <a:effectLst/>
                        </a:rPr>
                        <a:t>Excess loss / dB</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 12</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 11</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14 ± 1</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14.3 ± 2.4</a:t>
                      </a:r>
                      <a:endParaRPr lang="de-DE" sz="1100">
                        <a:effectLst/>
                        <a:latin typeface="Calibri"/>
                        <a:ea typeface="Calibri"/>
                        <a:cs typeface="Times New Roman"/>
                      </a:endParaRPr>
                    </a:p>
                  </a:txBody>
                  <a:tcPr marL="68584" marR="68584" marT="0" marB="0"/>
                </a:tc>
                <a:extLst>
                  <a:ext uri="{0D108BD9-81ED-4DB2-BD59-A6C34878D82A}">
                    <a16:rowId xmlns="" xmlns:a16="http://schemas.microsoft.com/office/drawing/2014/main" val="10003"/>
                  </a:ext>
                </a:extLst>
              </a:tr>
              <a:tr h="190587">
                <a:tc>
                  <a:txBody>
                    <a:bodyPr/>
                    <a:lstStyle/>
                    <a:p>
                      <a:pPr algn="l">
                        <a:spcAft>
                          <a:spcPts val="0"/>
                        </a:spcAft>
                      </a:pPr>
                      <a:r>
                        <a:rPr lang="en-US" sz="1100">
                          <a:effectLst/>
                        </a:rPr>
                        <a:t>Power uniformity / dB</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 5</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1.3</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1.8</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a:effectLst/>
                        </a:rPr>
                        <a:t>1.5 ± 0.3</a:t>
                      </a:r>
                      <a:endParaRPr lang="de-DE" sz="1100">
                        <a:effectLst/>
                        <a:latin typeface="Calibri"/>
                        <a:ea typeface="Calibri"/>
                        <a:cs typeface="Times New Roman"/>
                      </a:endParaRPr>
                    </a:p>
                  </a:txBody>
                  <a:tcPr marL="68584" marR="68584" marT="0" marB="0"/>
                </a:tc>
                <a:extLst>
                  <a:ext uri="{0D108BD9-81ED-4DB2-BD59-A6C34878D82A}">
                    <a16:rowId xmlns="" xmlns:a16="http://schemas.microsoft.com/office/drawing/2014/main" val="10004"/>
                  </a:ext>
                </a:extLst>
              </a:tr>
              <a:tr h="200116">
                <a:tc>
                  <a:txBody>
                    <a:bodyPr/>
                    <a:lstStyle/>
                    <a:p>
                      <a:pPr algn="l">
                        <a:spcAft>
                          <a:spcPts val="0"/>
                        </a:spcAft>
                      </a:pPr>
                      <a:r>
                        <a:rPr lang="en-US" sz="1100">
                          <a:effectLst/>
                        </a:rPr>
                        <a:t>ICI / dB</a:t>
                      </a:r>
                      <a:endParaRPr lang="de-DE" sz="1100">
                        <a:effectLst/>
                        <a:latin typeface="Calibri"/>
                        <a:ea typeface="Calibri"/>
                        <a:cs typeface="Times New Roman"/>
                      </a:endParaRPr>
                    </a:p>
                  </a:txBody>
                  <a:tcPr marL="68584" marR="68584" marT="0" marB="0"/>
                </a:tc>
                <a:tc>
                  <a:txBody>
                    <a:bodyPr/>
                    <a:lstStyle/>
                    <a:p>
                      <a:pPr algn="ctr">
                        <a:spcAft>
                          <a:spcPts val="0"/>
                        </a:spcAft>
                      </a:pPr>
                      <a:r>
                        <a:rPr lang="en-US" sz="1100" dirty="0">
                          <a:effectLst/>
                        </a:rPr>
                        <a:t>≥ 12</a:t>
                      </a:r>
                      <a:endParaRPr lang="de-DE" sz="1100" dirty="0">
                        <a:effectLst/>
                        <a:latin typeface="Calibri"/>
                        <a:ea typeface="Calibri"/>
                        <a:cs typeface="Times New Roman"/>
                      </a:endParaRPr>
                    </a:p>
                  </a:txBody>
                  <a:tcPr marL="68584" marR="68584" marT="0" marB="0"/>
                </a:tc>
                <a:tc>
                  <a:txBody>
                    <a:bodyPr/>
                    <a:lstStyle/>
                    <a:p>
                      <a:pPr algn="ctr">
                        <a:spcAft>
                          <a:spcPts val="0"/>
                        </a:spcAft>
                      </a:pPr>
                      <a:r>
                        <a:rPr lang="en-US" sz="1100" dirty="0">
                          <a:effectLst/>
                        </a:rPr>
                        <a:t>25</a:t>
                      </a:r>
                      <a:endParaRPr lang="de-DE" sz="1100" dirty="0">
                        <a:effectLst/>
                        <a:latin typeface="Calibri"/>
                        <a:ea typeface="Calibri"/>
                        <a:cs typeface="Times New Roman"/>
                      </a:endParaRPr>
                    </a:p>
                  </a:txBody>
                  <a:tcPr marL="68584" marR="68584" marT="0" marB="0"/>
                </a:tc>
                <a:tc>
                  <a:txBody>
                    <a:bodyPr/>
                    <a:lstStyle/>
                    <a:p>
                      <a:pPr algn="ctr">
                        <a:spcAft>
                          <a:spcPts val="0"/>
                        </a:spcAft>
                      </a:pPr>
                      <a:r>
                        <a:rPr lang="en-US" sz="1100" dirty="0">
                          <a:effectLst/>
                        </a:rPr>
                        <a:t>8.3 … 10.5</a:t>
                      </a:r>
                      <a:endParaRPr lang="de-DE" sz="1100" dirty="0">
                        <a:effectLst/>
                        <a:latin typeface="Calibri"/>
                        <a:ea typeface="Calibri"/>
                        <a:cs typeface="Times New Roman"/>
                      </a:endParaRPr>
                    </a:p>
                  </a:txBody>
                  <a:tcPr marL="68584" marR="68584" marT="0" marB="0"/>
                </a:tc>
                <a:tc>
                  <a:txBody>
                    <a:bodyPr/>
                    <a:lstStyle/>
                    <a:p>
                      <a:pPr algn="ctr">
                        <a:spcAft>
                          <a:spcPts val="0"/>
                        </a:spcAft>
                      </a:pPr>
                      <a:r>
                        <a:rPr lang="en-US" sz="1100" dirty="0">
                          <a:effectLst/>
                        </a:rPr>
                        <a:t>7.5 </a:t>
                      </a:r>
                      <a:r>
                        <a:rPr lang="en-US" sz="1100" dirty="0" smtClean="0">
                          <a:effectLst/>
                        </a:rPr>
                        <a:t>± </a:t>
                      </a:r>
                      <a:r>
                        <a:rPr lang="en-US" sz="1100" dirty="0">
                          <a:effectLst/>
                        </a:rPr>
                        <a:t>3 </a:t>
                      </a:r>
                      <a:endParaRPr lang="de-DE" sz="1100" dirty="0">
                        <a:effectLst/>
                        <a:latin typeface="Calibri"/>
                        <a:ea typeface="Calibri"/>
                        <a:cs typeface="Times New Roman"/>
                      </a:endParaRPr>
                    </a:p>
                  </a:txBody>
                  <a:tcPr marL="68584" marR="68584" marT="0" marB="0"/>
                </a:tc>
                <a:extLst>
                  <a:ext uri="{0D108BD9-81ED-4DB2-BD59-A6C34878D82A}">
                    <a16:rowId xmlns="" xmlns:a16="http://schemas.microsoft.com/office/drawing/2014/main" val="10005"/>
                  </a:ext>
                </a:extLst>
              </a:tr>
            </a:tbl>
          </a:graphicData>
        </a:graphic>
      </p:graphicFrame>
      <p:sp>
        <p:nvSpPr>
          <p:cNvPr id="15" name="Content Placeholder 2"/>
          <p:cNvSpPr txBox="1">
            <a:spLocks/>
          </p:cNvSpPr>
          <p:nvPr/>
        </p:nvSpPr>
        <p:spPr bwMode="auto">
          <a:xfrm>
            <a:off x="481002" y="4149080"/>
            <a:ext cx="3089275" cy="1443484"/>
          </a:xfrm>
          <a:prstGeom prst="rect">
            <a:avLst/>
          </a:prstGeom>
          <a:solidFill>
            <a:schemeClr val="accent1">
              <a:lumMod val="20000"/>
              <a:lumOff val="80000"/>
            </a:schemeClr>
          </a:solidFill>
          <a:ln>
            <a:noFill/>
          </a:ln>
        </p:spPr>
        <p:txBody>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spcBef>
                <a:spcPts val="0"/>
              </a:spcBef>
              <a:defRPr/>
            </a:pPr>
            <a:r>
              <a:rPr lang="en-US" sz="1600" kern="0" dirty="0" smtClean="0"/>
              <a:t>8-port AWG on </a:t>
            </a:r>
            <a:r>
              <a:rPr lang="en-US" sz="1600" kern="0" dirty="0" err="1" smtClean="0"/>
              <a:t>InP</a:t>
            </a:r>
            <a:r>
              <a:rPr lang="en-US" sz="1600" kern="0" dirty="0" smtClean="0"/>
              <a:t> developed </a:t>
            </a:r>
          </a:p>
          <a:p>
            <a:pPr marL="360363" indent="0">
              <a:lnSpc>
                <a:spcPct val="150000"/>
              </a:lnSpc>
              <a:spcBef>
                <a:spcPts val="0"/>
              </a:spcBef>
              <a:buFont typeface="Wingdings" pitchFamily="2" charset="2"/>
              <a:buNone/>
              <a:defRPr/>
            </a:pPr>
            <a:r>
              <a:rPr lang="en-US" sz="1600" kern="0" dirty="0" smtClean="0"/>
              <a:t>and integrated -&gt; </a:t>
            </a:r>
            <a:r>
              <a:rPr lang="en-US" sz="1600" kern="0" dirty="0" err="1" smtClean="0"/>
              <a:t>Tx</a:t>
            </a:r>
            <a:r>
              <a:rPr lang="en-US" sz="1600" kern="0" dirty="0" smtClean="0"/>
              <a:t> PIC</a:t>
            </a:r>
          </a:p>
          <a:p>
            <a:pPr>
              <a:lnSpc>
                <a:spcPct val="150000"/>
              </a:lnSpc>
              <a:spcBef>
                <a:spcPts val="0"/>
              </a:spcBef>
              <a:defRPr/>
            </a:pPr>
            <a:r>
              <a:rPr lang="en-US" sz="1600" kern="0" dirty="0" smtClean="0"/>
              <a:t>Further improvement </a:t>
            </a:r>
          </a:p>
          <a:p>
            <a:pPr marL="0" indent="360363">
              <a:spcBef>
                <a:spcPts val="0"/>
              </a:spcBef>
              <a:buFont typeface="Wingdings" pitchFamily="2" charset="2"/>
              <a:buNone/>
              <a:defRPr/>
            </a:pPr>
            <a:r>
              <a:rPr lang="en-US" sz="1600" kern="0" dirty="0" smtClean="0"/>
              <a:t>required  </a:t>
            </a:r>
            <a:r>
              <a:rPr lang="en-US" sz="1600" kern="0" dirty="0" smtClean="0">
                <a:sym typeface="Symbol"/>
              </a:rPr>
              <a:t> </a:t>
            </a:r>
            <a:r>
              <a:rPr lang="en-US" sz="1600" kern="0" dirty="0" smtClean="0"/>
              <a:t>specs !</a:t>
            </a:r>
          </a:p>
        </p:txBody>
      </p:sp>
      <p:sp>
        <p:nvSpPr>
          <p:cNvPr id="32817" name="Textfeld 16"/>
          <p:cNvSpPr txBox="1">
            <a:spLocks noChangeArrowheads="1"/>
          </p:cNvSpPr>
          <p:nvPr/>
        </p:nvSpPr>
        <p:spPr bwMode="auto">
          <a:xfrm>
            <a:off x="6634163" y="1052736"/>
            <a:ext cx="2171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000">
                <a:latin typeface="Arial" pitchFamily="34" charset="0"/>
                <a:cs typeface="Arial" pitchFamily="34" charset="0"/>
              </a:rPr>
              <a:t>Measured data of fabricated </a:t>
            </a:r>
          </a:p>
          <a:p>
            <a:pPr algn="ctr">
              <a:spcBef>
                <a:spcPct val="0"/>
              </a:spcBef>
              <a:buClrTx/>
              <a:buFontTx/>
              <a:buNone/>
            </a:pPr>
            <a:r>
              <a:rPr lang="de-DE" altLang="de-DE" sz="1000">
                <a:latin typeface="Arial" pitchFamily="34" charset="0"/>
                <a:cs typeface="Arial" pitchFamily="34" charset="0"/>
              </a:rPr>
              <a:t>Tx PICs (Wafer# ATXPIC-7679/80)</a:t>
            </a:r>
          </a:p>
        </p:txBody>
      </p:sp>
      <p:grpSp>
        <p:nvGrpSpPr>
          <p:cNvPr id="32818" name="Gruppieren 3"/>
          <p:cNvGrpSpPr>
            <a:grpSpLocks/>
          </p:cNvGrpSpPr>
          <p:nvPr/>
        </p:nvGrpSpPr>
        <p:grpSpPr bwMode="auto">
          <a:xfrm>
            <a:off x="3900239" y="2781523"/>
            <a:ext cx="4848225" cy="3705225"/>
            <a:chOff x="4253431" y="694581"/>
            <a:chExt cx="4848225" cy="3705225"/>
          </a:xfrm>
        </p:grpSpPr>
        <p:pic>
          <p:nvPicPr>
            <p:cNvPr id="328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3431" y="694581"/>
              <a:ext cx="484822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823" name="Gruppieren 1"/>
            <p:cNvGrpSpPr>
              <a:grpSpLocks/>
            </p:cNvGrpSpPr>
            <p:nvPr/>
          </p:nvGrpSpPr>
          <p:grpSpPr bwMode="auto">
            <a:xfrm>
              <a:off x="5243890" y="910605"/>
              <a:ext cx="2376495" cy="677987"/>
              <a:chOff x="1187450" y="3116284"/>
              <a:chExt cx="2376495" cy="677987"/>
            </a:xfrm>
          </p:grpSpPr>
          <p:sp>
            <p:nvSpPr>
              <p:cNvPr id="32824" name="Textfeld 15"/>
              <p:cNvSpPr txBox="1">
                <a:spLocks noChangeArrowheads="1"/>
              </p:cNvSpPr>
              <p:nvPr/>
            </p:nvSpPr>
            <p:spPr bwMode="auto">
              <a:xfrm>
                <a:off x="1187450" y="3332308"/>
                <a:ext cx="1231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800">
                    <a:latin typeface="Arial" pitchFamily="34" charset="0"/>
                    <a:cs typeface="Arial" pitchFamily="34" charset="0"/>
                  </a:rPr>
                  <a:t>Transmission includes </a:t>
                </a:r>
              </a:p>
              <a:p>
                <a:pPr algn="ctr">
                  <a:spcBef>
                    <a:spcPct val="0"/>
                  </a:spcBef>
                  <a:buClrTx/>
                  <a:buFontTx/>
                  <a:buNone/>
                </a:pPr>
                <a:r>
                  <a:rPr lang="de-DE" altLang="de-DE" sz="800">
                    <a:latin typeface="Arial" pitchFamily="34" charset="0"/>
                    <a:cs typeface="Arial" pitchFamily="34" charset="0"/>
                  </a:rPr>
                  <a:t>fiber-chip coupling </a:t>
                </a:r>
              </a:p>
              <a:p>
                <a:pPr algn="ctr">
                  <a:spcBef>
                    <a:spcPct val="0"/>
                  </a:spcBef>
                  <a:buClrTx/>
                  <a:buFontTx/>
                  <a:buNone/>
                </a:pPr>
                <a:r>
                  <a:rPr lang="de-DE" altLang="de-DE" sz="800">
                    <a:latin typeface="Arial" pitchFamily="34" charset="0"/>
                    <a:cs typeface="Arial" pitchFamily="34" charset="0"/>
                  </a:rPr>
                  <a:t>loss (</a:t>
                </a:r>
                <a:r>
                  <a:rPr lang="de-DE" altLang="de-DE" sz="800">
                    <a:latin typeface="Arial" pitchFamily="34" charset="0"/>
                    <a:cs typeface="Arial" pitchFamily="34" charset="0"/>
                    <a:sym typeface="Symbol" pitchFamily="18" charset="2"/>
                  </a:rPr>
                  <a:t> 8dB)</a:t>
                </a:r>
                <a:endParaRPr lang="de-DE" altLang="de-DE" sz="800">
                  <a:latin typeface="Arial" pitchFamily="34" charset="0"/>
                  <a:cs typeface="Arial" pitchFamily="34" charset="0"/>
                </a:endParaRPr>
              </a:p>
            </p:txBody>
          </p:sp>
          <p:sp>
            <p:nvSpPr>
              <p:cNvPr id="32825" name="Textfeld 17"/>
              <p:cNvSpPr txBox="1">
                <a:spLocks noChangeArrowheads="1"/>
              </p:cNvSpPr>
              <p:nvPr/>
            </p:nvSpPr>
            <p:spPr bwMode="auto">
              <a:xfrm>
                <a:off x="2282825" y="3116284"/>
                <a:ext cx="12811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900" b="1">
                    <a:latin typeface="Arial" pitchFamily="34" charset="0"/>
                    <a:cs typeface="Arial" pitchFamily="34" charset="0"/>
                  </a:rPr>
                  <a:t>Spectrum Ref. AWG</a:t>
                </a:r>
              </a:p>
            </p:txBody>
          </p:sp>
        </p:grpSp>
      </p:grpSp>
      <p:pic>
        <p:nvPicPr>
          <p:cNvPr id="328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138" y="1509713"/>
            <a:ext cx="2765425"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Ellipse 17"/>
          <p:cNvSpPr/>
          <p:nvPr/>
        </p:nvSpPr>
        <p:spPr bwMode="auto">
          <a:xfrm>
            <a:off x="1593850" y="2508250"/>
            <a:ext cx="1382713" cy="819150"/>
          </a:xfrm>
          <a:prstGeom prst="ellipse">
            <a:avLst/>
          </a:prstGeom>
          <a:noFill/>
          <a:ln>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2821" name="Textfeld 16"/>
          <p:cNvSpPr txBox="1">
            <a:spLocks noChangeArrowheads="1"/>
          </p:cNvSpPr>
          <p:nvPr/>
        </p:nvSpPr>
        <p:spPr bwMode="auto">
          <a:xfrm>
            <a:off x="2524125" y="3259138"/>
            <a:ext cx="12271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000" b="1">
                <a:solidFill>
                  <a:srgbClr val="0000CC"/>
                </a:solidFill>
                <a:latin typeface="Arial" pitchFamily="34" charset="0"/>
                <a:cs typeface="Arial" pitchFamily="34" charset="0"/>
              </a:rPr>
              <a:t>Ref. AWG on PIC</a:t>
            </a:r>
          </a:p>
        </p:txBody>
      </p:sp>
    </p:spTree>
    <p:extLst>
      <p:ext uri="{BB962C8B-B14F-4D97-AF65-F5344CB8AC3E}">
        <p14:creationId xmlns:p14="http://schemas.microsoft.com/office/powerpoint/2010/main" val="175470507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Fully integrated ASTRON transmitter PIC on </a:t>
            </a:r>
            <a:r>
              <a:rPr lang="en-US" kern="0" dirty="0" err="1" smtClean="0"/>
              <a:t>InP</a:t>
            </a:r>
            <a:endParaRPr lang="en-US" kern="0" dirty="0"/>
          </a:p>
        </p:txBody>
      </p:sp>
      <p:grpSp>
        <p:nvGrpSpPr>
          <p:cNvPr id="36" name="Gruppieren 23"/>
          <p:cNvGrpSpPr>
            <a:grpSpLocks/>
          </p:cNvGrpSpPr>
          <p:nvPr/>
        </p:nvGrpSpPr>
        <p:grpSpPr bwMode="auto">
          <a:xfrm>
            <a:off x="306388" y="887413"/>
            <a:ext cx="7861300" cy="369887"/>
            <a:chOff x="304800" y="898525"/>
            <a:chExt cx="7861057" cy="369811"/>
          </a:xfrm>
        </p:grpSpPr>
        <p:sp>
          <p:nvSpPr>
            <p:cNvPr id="37" name="Textfeld 6"/>
            <p:cNvSpPr txBox="1">
              <a:spLocks noChangeArrowheads="1"/>
            </p:cNvSpPr>
            <p:nvPr/>
          </p:nvSpPr>
          <p:spPr bwMode="auto">
            <a:xfrm>
              <a:off x="479425" y="898525"/>
              <a:ext cx="7686432" cy="3698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de-DE" altLang="de-DE" sz="1800" b="1">
                  <a:latin typeface="Arial" charset="0"/>
                  <a:cs typeface="Arial" charset="0"/>
                </a:rPr>
                <a:t>Fully integrated 8-channel  </a:t>
              </a:r>
              <a:r>
                <a:rPr lang="de-DE" altLang="de-DE" sz="1800" b="1">
                  <a:solidFill>
                    <a:srgbClr val="0000FF"/>
                  </a:solidFill>
                  <a:latin typeface="Arial" charset="0"/>
                  <a:cs typeface="Arial" charset="0"/>
                </a:rPr>
                <a:t>OS-</a:t>
              </a:r>
              <a:r>
                <a:rPr lang="de-DE" altLang="de-DE" sz="1800" b="1">
                  <a:latin typeface="Arial" charset="0"/>
                  <a:cs typeface="Arial" charset="0"/>
                </a:rPr>
                <a:t> and </a:t>
              </a:r>
              <a:r>
                <a:rPr lang="de-DE" altLang="de-DE" sz="1800" b="1">
                  <a:solidFill>
                    <a:srgbClr val="0000FF"/>
                  </a:solidFill>
                  <a:latin typeface="Arial" charset="0"/>
                  <a:cs typeface="Arial" charset="0"/>
                </a:rPr>
                <a:t>AO-OFDM</a:t>
              </a:r>
              <a:r>
                <a:rPr lang="de-DE" altLang="de-DE" sz="1800" b="1">
                  <a:latin typeface="Arial" charset="0"/>
                  <a:cs typeface="Arial" charset="0"/>
                </a:rPr>
                <a:t> Tx InP PIC fabricated !</a:t>
              </a:r>
            </a:p>
          </p:txBody>
        </p:sp>
        <p:sp>
          <p:nvSpPr>
            <p:cNvPr id="38" name="Rechteck 37"/>
            <p:cNvSpPr/>
            <p:nvPr/>
          </p:nvSpPr>
          <p:spPr>
            <a:xfrm>
              <a:off x="304800" y="1031848"/>
              <a:ext cx="90484" cy="904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39" name="Textfeld 8"/>
          <p:cNvSpPr txBox="1">
            <a:spLocks noChangeArrowheads="1"/>
          </p:cNvSpPr>
          <p:nvPr/>
        </p:nvSpPr>
        <p:spPr bwMode="auto">
          <a:xfrm>
            <a:off x="2756470" y="1400175"/>
            <a:ext cx="1435100" cy="277813"/>
          </a:xfrm>
          <a:prstGeom prst="rect">
            <a:avLst/>
          </a:prstGeom>
          <a:solidFill>
            <a:schemeClr val="tx2">
              <a:lumMod val="60000"/>
              <a:lumOff val="40000"/>
            </a:schemeClr>
          </a:solidFill>
          <a:ln>
            <a:noFill/>
          </a:ln>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defRPr/>
            </a:pPr>
            <a:r>
              <a:rPr lang="de-DE" altLang="de-DE" sz="1200" b="1" dirty="0" smtClean="0">
                <a:solidFill>
                  <a:schemeClr val="bg1"/>
                </a:solidFill>
                <a:latin typeface="Arial" charset="0"/>
                <a:cs typeface="Arial" charset="0"/>
              </a:rPr>
              <a:t>OS-OFDM </a:t>
            </a:r>
            <a:r>
              <a:rPr lang="de-DE" altLang="de-DE" sz="1200" b="1" dirty="0" err="1" smtClean="0">
                <a:solidFill>
                  <a:schemeClr val="bg1"/>
                </a:solidFill>
                <a:latin typeface="Arial" charset="0"/>
                <a:cs typeface="Arial" charset="0"/>
              </a:rPr>
              <a:t>Tx</a:t>
            </a:r>
            <a:r>
              <a:rPr lang="de-DE" altLang="de-DE" sz="1200" b="1" dirty="0" smtClean="0">
                <a:solidFill>
                  <a:schemeClr val="bg1"/>
                </a:solidFill>
                <a:latin typeface="Arial" charset="0"/>
                <a:cs typeface="Arial" charset="0"/>
              </a:rPr>
              <a:t> PIC</a:t>
            </a:r>
          </a:p>
        </p:txBody>
      </p:sp>
      <p:sp>
        <p:nvSpPr>
          <p:cNvPr id="40" name="Textfeld 8"/>
          <p:cNvSpPr txBox="1">
            <a:spLocks noChangeArrowheads="1"/>
          </p:cNvSpPr>
          <p:nvPr/>
        </p:nvSpPr>
        <p:spPr bwMode="auto">
          <a:xfrm>
            <a:off x="6645448" y="1412875"/>
            <a:ext cx="1443037" cy="276225"/>
          </a:xfrm>
          <a:prstGeom prst="rect">
            <a:avLst/>
          </a:prstGeom>
          <a:solidFill>
            <a:schemeClr val="tx2">
              <a:lumMod val="60000"/>
              <a:lumOff val="40000"/>
            </a:schemeClr>
          </a:solidFill>
          <a:ln>
            <a:noFill/>
          </a:ln>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defRPr/>
            </a:pPr>
            <a:r>
              <a:rPr lang="de-DE" altLang="de-DE" sz="1200" b="1" dirty="0" smtClean="0">
                <a:solidFill>
                  <a:schemeClr val="bg1"/>
                </a:solidFill>
                <a:latin typeface="Arial" charset="0"/>
                <a:cs typeface="Arial" charset="0"/>
              </a:rPr>
              <a:t>AO-OFDM </a:t>
            </a:r>
            <a:r>
              <a:rPr lang="de-DE" altLang="de-DE" sz="1200" b="1" dirty="0" err="1" smtClean="0">
                <a:solidFill>
                  <a:schemeClr val="bg1"/>
                </a:solidFill>
                <a:latin typeface="Arial" charset="0"/>
                <a:cs typeface="Arial" charset="0"/>
              </a:rPr>
              <a:t>Tx</a:t>
            </a:r>
            <a:r>
              <a:rPr lang="de-DE" altLang="de-DE" sz="1200" b="1" dirty="0" smtClean="0">
                <a:solidFill>
                  <a:schemeClr val="bg1"/>
                </a:solidFill>
                <a:latin typeface="Arial" charset="0"/>
                <a:cs typeface="Arial" charset="0"/>
              </a:rPr>
              <a:t> PIC</a:t>
            </a:r>
          </a:p>
        </p:txBody>
      </p:sp>
      <p:cxnSp>
        <p:nvCxnSpPr>
          <p:cNvPr id="41" name="Gerade Verbindung 40"/>
          <p:cNvCxnSpPr/>
          <p:nvPr/>
        </p:nvCxnSpPr>
        <p:spPr>
          <a:xfrm>
            <a:off x="5555233" y="1411288"/>
            <a:ext cx="0" cy="5124450"/>
          </a:xfrm>
          <a:prstGeom prst="line">
            <a:avLst/>
          </a:prstGeom>
        </p:spPr>
        <p:style>
          <a:lnRef idx="1">
            <a:schemeClr val="accent1"/>
          </a:lnRef>
          <a:fillRef idx="0">
            <a:schemeClr val="accent1"/>
          </a:fillRef>
          <a:effectRef idx="0">
            <a:schemeClr val="accent1"/>
          </a:effectRef>
          <a:fontRef idx="minor">
            <a:schemeClr val="tx1"/>
          </a:fontRef>
        </p:style>
      </p:cxnSp>
      <p:pic>
        <p:nvPicPr>
          <p:cNvPr id="4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888" y="1652588"/>
            <a:ext cx="7431608" cy="4657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feld 16"/>
          <p:cNvSpPr txBox="1">
            <a:spLocks noChangeArrowheads="1"/>
          </p:cNvSpPr>
          <p:nvPr/>
        </p:nvSpPr>
        <p:spPr bwMode="auto">
          <a:xfrm>
            <a:off x="33600" y="3689013"/>
            <a:ext cx="18020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de-DE" altLang="de-DE" sz="1600" b="1" i="1" dirty="0" smtClean="0">
                <a:solidFill>
                  <a:srgbClr val="A50021"/>
                </a:solidFill>
                <a:latin typeface="Arial" charset="0"/>
                <a:cs typeface="Arial" charset="0"/>
              </a:rPr>
              <a:t>ASTRON Tx </a:t>
            </a:r>
            <a:r>
              <a:rPr lang="de-DE" altLang="de-DE" sz="1600" b="1" i="1" dirty="0">
                <a:solidFill>
                  <a:srgbClr val="A50021"/>
                </a:solidFill>
                <a:latin typeface="Arial" charset="0"/>
                <a:cs typeface="Arial" charset="0"/>
              </a:rPr>
              <a:t>PIC </a:t>
            </a:r>
            <a:endParaRPr lang="de-DE" altLang="de-DE" sz="1600" b="1" i="1" dirty="0" smtClean="0">
              <a:solidFill>
                <a:srgbClr val="A50021"/>
              </a:solidFill>
              <a:latin typeface="Arial" charset="0"/>
              <a:cs typeface="Arial" charset="0"/>
            </a:endParaRPr>
          </a:p>
          <a:p>
            <a:pPr algn="ctr">
              <a:spcBef>
                <a:spcPct val="0"/>
              </a:spcBef>
              <a:buClrTx/>
              <a:buFontTx/>
              <a:buNone/>
            </a:pPr>
            <a:r>
              <a:rPr lang="de-DE" altLang="de-DE" sz="1600" b="1" i="1" dirty="0" smtClean="0">
                <a:solidFill>
                  <a:srgbClr val="A50021"/>
                </a:solidFill>
                <a:latin typeface="Arial" charset="0"/>
                <a:cs typeface="Arial" charset="0"/>
              </a:rPr>
              <a:t>presentation </a:t>
            </a:r>
            <a:endParaRPr lang="de-DE" altLang="de-DE" sz="1600" b="1" i="1" dirty="0">
              <a:solidFill>
                <a:srgbClr val="A50021"/>
              </a:solidFill>
              <a:latin typeface="Arial" charset="0"/>
              <a:cs typeface="Arial" charset="0"/>
            </a:endParaRPr>
          </a:p>
          <a:p>
            <a:pPr algn="ctr">
              <a:spcBef>
                <a:spcPct val="0"/>
              </a:spcBef>
              <a:buClrTx/>
              <a:buFontTx/>
              <a:buNone/>
            </a:pPr>
            <a:r>
              <a:rPr lang="de-DE" altLang="de-DE" sz="1600" b="1" i="1" dirty="0">
                <a:solidFill>
                  <a:srgbClr val="A50021"/>
                </a:solidFill>
                <a:latin typeface="Arial" charset="0"/>
                <a:cs typeface="Arial" charset="0"/>
              </a:rPr>
              <a:t>at ECOC 2016!</a:t>
            </a:r>
          </a:p>
        </p:txBody>
      </p:sp>
    </p:spTree>
    <p:extLst>
      <p:ext uri="{BB962C8B-B14F-4D97-AF65-F5344CB8AC3E}">
        <p14:creationId xmlns:p14="http://schemas.microsoft.com/office/powerpoint/2010/main" val="125060618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628800"/>
            <a:ext cx="4176464" cy="3054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p:cNvSpPr>
          <p:nvPr/>
        </p:nvSpPr>
        <p:spPr bwMode="auto">
          <a:xfrm>
            <a:off x="323850" y="908050"/>
            <a:ext cx="836295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A50021"/>
              </a:buClr>
              <a:buFont typeface="Wingdings" panose="05000000000000000000" pitchFamily="2" charset="2"/>
              <a:buChar char="§"/>
            </a:pPr>
            <a:r>
              <a:rPr lang="en-US" altLang="en-US" sz="2800" dirty="0" smtClean="0">
                <a:latin typeface="Calibri" panose="020F0502020204030204" pitchFamily="34" charset="0"/>
              </a:rPr>
              <a:t> </a:t>
            </a:r>
            <a:r>
              <a:rPr lang="en-US" altLang="en-US" dirty="0" smtClean="0">
                <a:latin typeface="Calibri" panose="020F0502020204030204" pitchFamily="34" charset="0"/>
              </a:rPr>
              <a:t>Design </a:t>
            </a:r>
            <a:r>
              <a:rPr lang="en-US" altLang="en-US" dirty="0">
                <a:latin typeface="Calibri" panose="020F0502020204030204" pitchFamily="34" charset="0"/>
              </a:rPr>
              <a:t>and development of </a:t>
            </a:r>
            <a:r>
              <a:rPr lang="de-DE" altLang="en-US" dirty="0">
                <a:latin typeface="Calibri" panose="020F0502020204030204" pitchFamily="34" charset="0"/>
              </a:rPr>
              <a:t>active and passive building blocks for the </a:t>
            </a:r>
            <a:r>
              <a:rPr lang="en-US" altLang="en-US" dirty="0">
                <a:latin typeface="Calibri" panose="020F0502020204030204" pitchFamily="34" charset="0"/>
              </a:rPr>
              <a:t>integrated optical coherent receiver module</a:t>
            </a:r>
            <a:endParaRPr lang="de-DE" altLang="en-US" dirty="0">
              <a:latin typeface="Calibri" panose="020F0502020204030204" pitchFamily="34" charset="0"/>
            </a:endParaRPr>
          </a:p>
          <a:p>
            <a:pPr>
              <a:spcBef>
                <a:spcPct val="20000"/>
              </a:spcBef>
              <a:buClr>
                <a:srgbClr val="E46C0A"/>
              </a:buClr>
              <a:defRPr/>
            </a:pPr>
            <a:endParaRPr lang="de-DE" sz="2800" dirty="0">
              <a:latin typeface="+mn-lt"/>
              <a:cs typeface="Arial" charset="0"/>
            </a:endParaRPr>
          </a:p>
          <a:p>
            <a:pPr marL="342900" indent="-342900">
              <a:spcBef>
                <a:spcPct val="20000"/>
              </a:spcBef>
              <a:buClr>
                <a:srgbClr val="E46C0A"/>
              </a:buClr>
              <a:buFont typeface="Wingdings" pitchFamily="2" charset="2"/>
              <a:buChar char="§"/>
              <a:defRPr/>
            </a:pPr>
            <a:endParaRPr lang="de-DE" dirty="0">
              <a:latin typeface="+mn-lt"/>
              <a:cs typeface="Arial" charset="0"/>
            </a:endParaRPr>
          </a:p>
          <a:p>
            <a:pPr marL="342900" indent="-342900">
              <a:defRPr/>
            </a:pPr>
            <a:endParaRPr lang="de-DE" dirty="0">
              <a:latin typeface="+mn-lt"/>
              <a:cs typeface="Arial" charset="0"/>
            </a:endParaRPr>
          </a:p>
          <a:p>
            <a:pPr marL="342900" indent="-342900">
              <a:defRPr/>
            </a:pPr>
            <a:endParaRPr lang="de-DE" dirty="0" smtClean="0">
              <a:latin typeface="+mn-lt"/>
              <a:cs typeface="Arial" charset="0"/>
            </a:endParaRPr>
          </a:p>
          <a:p>
            <a:pPr marL="342900" indent="-342900">
              <a:defRPr/>
            </a:pPr>
            <a:endParaRPr lang="de-DE" dirty="0">
              <a:latin typeface="+mn-lt"/>
              <a:cs typeface="Arial" charset="0"/>
            </a:endParaRPr>
          </a:p>
          <a:p>
            <a:pPr marL="800100" lvl="1" indent="-342900">
              <a:defRPr/>
            </a:pPr>
            <a:r>
              <a:rPr lang="en-US" sz="2000" dirty="0">
                <a:latin typeface="+mn-lt"/>
                <a:cs typeface="Arial" charset="0"/>
              </a:rPr>
              <a:t>Planar optical </a:t>
            </a:r>
            <a:r>
              <a:rPr lang="de-DE" sz="2000" dirty="0">
                <a:latin typeface="+mn-lt"/>
                <a:cs typeface="Arial" charset="0"/>
              </a:rPr>
              <a:t>R</a:t>
            </a:r>
            <a:r>
              <a:rPr lang="en-US" sz="2000" dirty="0">
                <a:latin typeface="+mn-lt"/>
                <a:cs typeface="Arial" charset="0"/>
              </a:rPr>
              <a:t>x board </a:t>
            </a:r>
            <a:r>
              <a:rPr lang="de-DE" sz="2000" dirty="0">
                <a:latin typeface="+mn-lt"/>
                <a:cs typeface="Arial" charset="0"/>
              </a:rPr>
              <a:t>integrates </a:t>
            </a:r>
          </a:p>
          <a:p>
            <a:pPr marL="800100" lvl="1" indent="-342900">
              <a:buFont typeface="Symbol" pitchFamily="18" charset="2"/>
              <a:buChar char="Þ"/>
              <a:defRPr/>
            </a:pPr>
            <a:r>
              <a:rPr lang="en-US" sz="2000" dirty="0">
                <a:latin typeface="+mn-lt"/>
                <a:cs typeface="Arial" charset="0"/>
              </a:rPr>
              <a:t>8x</a:t>
            </a:r>
            <a:r>
              <a:rPr lang="de-DE" sz="2000" dirty="0">
                <a:latin typeface="+mn-lt"/>
                <a:cs typeface="Arial" charset="0"/>
              </a:rPr>
              <a:t>8</a:t>
            </a:r>
            <a:r>
              <a:rPr lang="en-US" sz="2000" dirty="0">
                <a:latin typeface="+mn-lt"/>
                <a:cs typeface="Arial" charset="0"/>
              </a:rPr>
              <a:t> AWG </a:t>
            </a:r>
            <a:r>
              <a:rPr lang="de-DE" sz="2000" dirty="0">
                <a:latin typeface="+mn-lt"/>
                <a:cs typeface="Arial" charset="0"/>
              </a:rPr>
              <a:t>structure with DFT functionality</a:t>
            </a:r>
          </a:p>
          <a:p>
            <a:pPr marL="800100" lvl="1" indent="-342900">
              <a:buFont typeface="Symbol" pitchFamily="18" charset="2"/>
              <a:buChar char="Þ"/>
              <a:defRPr/>
            </a:pPr>
            <a:r>
              <a:rPr lang="en-US" sz="2000" dirty="0">
                <a:latin typeface="+mn-lt"/>
                <a:cs typeface="Arial" charset="0"/>
              </a:rPr>
              <a:t>1x8 </a:t>
            </a:r>
            <a:r>
              <a:rPr lang="de-DE" sz="2000" dirty="0">
                <a:latin typeface="+mn-lt"/>
                <a:cs typeface="Arial" charset="0"/>
              </a:rPr>
              <a:t>optical power </a:t>
            </a:r>
            <a:r>
              <a:rPr lang="en-US" sz="2000" dirty="0">
                <a:latin typeface="+mn-lt"/>
                <a:cs typeface="Arial" charset="0"/>
              </a:rPr>
              <a:t>splitter</a:t>
            </a:r>
            <a:endParaRPr lang="de-DE" sz="2000" dirty="0">
              <a:latin typeface="+mn-lt"/>
              <a:cs typeface="Arial" charset="0"/>
            </a:endParaRPr>
          </a:p>
          <a:p>
            <a:pPr marL="800100" lvl="1" indent="-342900">
              <a:buFont typeface="Symbol" pitchFamily="18" charset="2"/>
              <a:buChar char="Þ"/>
              <a:defRPr/>
            </a:pPr>
            <a:r>
              <a:rPr lang="de-DE" sz="2000" dirty="0">
                <a:latin typeface="+mn-lt"/>
                <a:cs typeface="Arial" charset="0"/>
              </a:rPr>
              <a:t>8 sets of 90° optical hybrids with polarization diversity</a:t>
            </a:r>
          </a:p>
          <a:p>
            <a:pPr marL="800100" lvl="1" indent="-342900">
              <a:buFont typeface="Symbol" pitchFamily="18" charset="2"/>
              <a:buChar char="Þ"/>
              <a:defRPr/>
            </a:pPr>
            <a:r>
              <a:rPr lang="de-DE" sz="2000" dirty="0">
                <a:latin typeface="+mn-lt"/>
                <a:cs typeface="Arial" charset="0"/>
              </a:rPr>
              <a:t>8x two pairs of balanced PD</a:t>
            </a:r>
          </a:p>
          <a:p>
            <a:pPr marL="800100" lvl="1" indent="-342900">
              <a:buFont typeface="Symbol" pitchFamily="18" charset="2"/>
              <a:buChar char="Þ"/>
              <a:defRPr/>
            </a:pPr>
            <a:r>
              <a:rPr lang="de-DE" sz="2000" dirty="0">
                <a:latin typeface="+mn-lt"/>
                <a:cs typeface="Arial" charset="0"/>
              </a:rPr>
              <a:t>32x 45° optical mirrors structures</a:t>
            </a:r>
          </a:p>
          <a:p>
            <a:pPr marL="800100" lvl="1" indent="-342900">
              <a:buFont typeface="Symbol" pitchFamily="18" charset="2"/>
              <a:buChar char="Þ"/>
              <a:defRPr/>
            </a:pPr>
            <a:r>
              <a:rPr lang="de-DE" sz="2000" dirty="0">
                <a:latin typeface="+mn-lt"/>
                <a:cs typeface="Arial" charset="0"/>
              </a:rPr>
              <a:t>supporting structures for hybridisation of PD to Rx board</a:t>
            </a:r>
          </a:p>
          <a:p>
            <a:pPr marL="800100" lvl="1" indent="-342900">
              <a:buFont typeface="Symbol" pitchFamily="18" charset="2"/>
              <a:buChar char="Þ"/>
              <a:defRPr/>
            </a:pPr>
            <a:r>
              <a:rPr lang="de-DE" sz="2000" dirty="0">
                <a:latin typeface="+mn-lt"/>
                <a:cs typeface="Arial" charset="0"/>
              </a:rPr>
              <a:t>25 GHz RF transmission lines</a:t>
            </a:r>
            <a:endParaRPr lang="de-CH" dirty="0">
              <a:latin typeface="+mn-lt"/>
              <a:cs typeface="Arial" charset="0"/>
            </a:endParaRPr>
          </a:p>
        </p:txBody>
      </p:sp>
      <p:sp>
        <p:nvSpPr>
          <p:cNvPr id="5" name="Title 1"/>
          <p:cNvSpPr txBox="1">
            <a:spLocks/>
          </p:cNvSpPr>
          <p:nvPr/>
        </p:nvSpPr>
        <p:spPr bwMode="auto">
          <a:xfrm>
            <a:off x="1835696" y="-1"/>
            <a:ext cx="7325866" cy="782007"/>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Integrated Receiver Module</a:t>
            </a:r>
            <a:endParaRPr lang="en-US" kern="0" dirty="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060848"/>
            <a:ext cx="1404157" cy="1404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508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233488"/>
            <a:ext cx="7772400" cy="2366962"/>
          </a:xfrm>
          <a:ln>
            <a:miter lim="800000"/>
            <a:headEnd/>
            <a:tailEnd/>
          </a:ln>
        </p:spPr>
        <p:txBody>
          <a:bodyPr anchor="t"/>
          <a:lstStyle/>
          <a:p>
            <a:pPr eaLnBrk="1" hangingPunct="1">
              <a:defRPr/>
            </a:pP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endParaRPr lang="en-US" dirty="0" smtClean="0">
              <a:solidFill>
                <a:srgbClr val="C80000"/>
              </a:solidFill>
            </a:endParaRPr>
          </a:p>
        </p:txBody>
      </p:sp>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r>
              <a:rPr lang="en-GB" dirty="0" smtClean="0">
                <a:effectLst/>
              </a:rPr>
              <a:t>High-level architecture </a:t>
            </a:r>
            <a:r>
              <a:rPr lang="en-GB" dirty="0">
                <a:effectLst/>
              </a:rPr>
              <a:t>of the </a:t>
            </a:r>
            <a:r>
              <a:rPr lang="en-GB" dirty="0" smtClean="0">
                <a:effectLst/>
              </a:rPr>
              <a:t>ASTRON adaptive software-defined </a:t>
            </a:r>
            <a:r>
              <a:rPr lang="en-GB" dirty="0" err="1" smtClean="0">
                <a:effectLst/>
              </a:rPr>
              <a:t>Tbps</a:t>
            </a:r>
            <a:r>
              <a:rPr lang="en-GB" dirty="0" smtClean="0">
                <a:effectLst/>
              </a:rPr>
              <a:t> optical </a:t>
            </a:r>
            <a:r>
              <a:rPr lang="en-GB" dirty="0" err="1" smtClean="0">
                <a:effectLst/>
              </a:rPr>
              <a:t>superchannel</a:t>
            </a:r>
            <a:r>
              <a:rPr lang="en-GB" dirty="0" smtClean="0">
                <a:effectLst/>
              </a:rPr>
              <a:t> transceiver</a:t>
            </a:r>
            <a:r>
              <a:rPr lang="en-US" dirty="0">
                <a:effectLst/>
              </a:rPr>
              <a:t> </a:t>
            </a:r>
            <a:endParaRPr lang="el-GR" dirty="0">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908720"/>
            <a:ext cx="5976664" cy="53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504453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ASTRON Receiver specifications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658245368"/>
              </p:ext>
            </p:extLst>
          </p:nvPr>
        </p:nvGraphicFramePr>
        <p:xfrm>
          <a:off x="683568" y="1268760"/>
          <a:ext cx="8208911" cy="4759517"/>
        </p:xfrm>
        <a:graphic>
          <a:graphicData uri="http://schemas.openxmlformats.org/drawingml/2006/table">
            <a:tbl>
              <a:tblPr/>
              <a:tblGrid>
                <a:gridCol w="2142155">
                  <a:extLst>
                    <a:ext uri="{9D8B030D-6E8A-4147-A177-3AD203B41FA5}">
                      <a16:colId xmlns="" xmlns:a16="http://schemas.microsoft.com/office/drawing/2014/main" val="20000"/>
                    </a:ext>
                  </a:extLst>
                </a:gridCol>
                <a:gridCol w="1546218">
                  <a:extLst>
                    <a:ext uri="{9D8B030D-6E8A-4147-A177-3AD203B41FA5}">
                      <a16:colId xmlns="" xmlns:a16="http://schemas.microsoft.com/office/drawing/2014/main" val="20001"/>
                    </a:ext>
                  </a:extLst>
                </a:gridCol>
                <a:gridCol w="1546218">
                  <a:extLst>
                    <a:ext uri="{9D8B030D-6E8A-4147-A177-3AD203B41FA5}">
                      <a16:colId xmlns="" xmlns:a16="http://schemas.microsoft.com/office/drawing/2014/main" val="20002"/>
                    </a:ext>
                  </a:extLst>
                </a:gridCol>
                <a:gridCol w="833955">
                  <a:extLst>
                    <a:ext uri="{9D8B030D-6E8A-4147-A177-3AD203B41FA5}">
                      <a16:colId xmlns="" xmlns:a16="http://schemas.microsoft.com/office/drawing/2014/main" val="20003"/>
                    </a:ext>
                  </a:extLst>
                </a:gridCol>
                <a:gridCol w="594149">
                  <a:extLst>
                    <a:ext uri="{9D8B030D-6E8A-4147-A177-3AD203B41FA5}">
                      <a16:colId xmlns="" xmlns:a16="http://schemas.microsoft.com/office/drawing/2014/main" val="20004"/>
                    </a:ext>
                  </a:extLst>
                </a:gridCol>
                <a:gridCol w="714052">
                  <a:extLst>
                    <a:ext uri="{9D8B030D-6E8A-4147-A177-3AD203B41FA5}">
                      <a16:colId xmlns="" xmlns:a16="http://schemas.microsoft.com/office/drawing/2014/main" val="20005"/>
                    </a:ext>
                  </a:extLst>
                </a:gridCol>
                <a:gridCol w="832164">
                  <a:extLst>
                    <a:ext uri="{9D8B030D-6E8A-4147-A177-3AD203B41FA5}">
                      <a16:colId xmlns="" xmlns:a16="http://schemas.microsoft.com/office/drawing/2014/main" val="20006"/>
                    </a:ext>
                  </a:extLst>
                </a:gridCol>
              </a:tblGrid>
              <a:tr h="24306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Parameter</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Symbol</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Condition</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Min.</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Typ.</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Max.</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pitchFamily="34" charset="0"/>
                        </a:rPr>
                        <a:t>Unit</a:t>
                      </a:r>
                      <a:endParaRPr kumimoji="0" lang="en-US" sz="1400" b="1"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 xmlns:a16="http://schemas.microsoft.com/office/drawing/2014/main" val="10000"/>
                  </a:ext>
                </a:extLst>
              </a:tr>
              <a:tr h="385139">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Operating wavelength range</a:t>
                      </a:r>
                      <a:endParaRPr kumimoji="0" lang="en-US" sz="1200" b="0" i="0" u="none" strike="noStrike" cap="none" normalizeH="0" baseline="0" dirty="0" smtClean="0">
                        <a:ln>
                          <a:noFill/>
                        </a:ln>
                        <a:solidFill>
                          <a:schemeClr val="tx1"/>
                        </a:solidFill>
                        <a:effectLst/>
                        <a:latin typeface="DIN Mittelschrift Std"/>
                        <a:ea typeface="Calibri" pitchFamily="34" charset="0"/>
                        <a:cs typeface="DIN Mittelschrift Std"/>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λ</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C-band</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1528</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1570</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nm</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1"/>
                  </a:ext>
                </a:extLst>
              </a:tr>
              <a:tr h="385139">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Average optical input power </a:t>
                      </a:r>
                      <a:endParaRPr kumimoji="0" lang="en-US" sz="1200" b="0" i="0" u="none" strike="noStrike" cap="none" normalizeH="0" baseline="0" dirty="0" smtClean="0">
                        <a:ln>
                          <a:noFill/>
                        </a:ln>
                        <a:solidFill>
                          <a:schemeClr val="tx1"/>
                        </a:solidFill>
                        <a:effectLst/>
                        <a:latin typeface="DIN Mittelschrift Std"/>
                        <a:ea typeface="Calibri" pitchFamily="34" charset="0"/>
                        <a:cs typeface="DIN Mittelschrift Std"/>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P</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sig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-24</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6</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dBm</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2"/>
                  </a:ext>
                </a:extLst>
              </a:tr>
              <a:tr h="26531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Baud rate</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PM-QPSK</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28</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Gbaud</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extLst>
                  <a:ext uri="{0D108BD9-81ED-4DB2-BD59-A6C34878D82A}">
                    <a16:rowId xmlns="" xmlns:a16="http://schemas.microsoft.com/office/drawing/2014/main" val="10003"/>
                  </a:ext>
                </a:extLst>
              </a:tr>
              <a:tr h="26531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3dB cut-off Frequency</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f</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3dB</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25</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GHz</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extLst>
                  <a:ext uri="{0D108BD9-81ED-4DB2-BD59-A6C34878D82A}">
                    <a16:rowId xmlns="" xmlns:a16="http://schemas.microsoft.com/office/drawing/2014/main" val="10004"/>
                  </a:ext>
                </a:extLst>
              </a:tr>
              <a:tr h="797664">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Average Photodiode responsivity (before and after mounting)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R</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avg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CW single input</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800 (120)</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mA/W</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extLst>
                  <a:ext uri="{0D108BD9-81ED-4DB2-BD59-A6C34878D82A}">
                    <a16:rowId xmlns="" xmlns:a16="http://schemas.microsoft.com/office/drawing/2014/main" val="10005"/>
                  </a:ext>
                </a:extLst>
              </a:tr>
              <a:tr h="106469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Common mode rejection ratio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CMRR</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SIG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CMRR=20 log(ΔI</a:t>
                      </a:r>
                      <a:r>
                        <a:rPr kumimoji="0" lang="en-US" sz="1200" b="0" i="0" u="none" strike="noStrike" cap="none" normalizeH="0" baseline="-25000" dirty="0" smtClean="0">
                          <a:ln>
                            <a:noFill/>
                          </a:ln>
                          <a:solidFill>
                            <a:srgbClr val="000000"/>
                          </a:solidFill>
                          <a:effectLst/>
                          <a:latin typeface="Times New Roman" pitchFamily="18" charset="0"/>
                          <a:ea typeface="Calibri" pitchFamily="34" charset="0"/>
                          <a:cs typeface="DIN Mittelschrift Std"/>
                        </a:rPr>
                        <a:t>PD</a:t>
                      </a:r>
                      <a:r>
                        <a:rPr kumimoji="0" lang="en-US" sz="12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/ΣI</a:t>
                      </a:r>
                      <a:r>
                        <a:rPr kumimoji="0" lang="en-US" sz="1200" b="0" i="0" u="none" strike="noStrike" cap="none" normalizeH="0" baseline="-25000" dirty="0" smtClean="0">
                          <a:ln>
                            <a:noFill/>
                          </a:ln>
                          <a:solidFill>
                            <a:srgbClr val="000000"/>
                          </a:solidFill>
                          <a:effectLst/>
                          <a:latin typeface="Times New Roman" pitchFamily="18" charset="0"/>
                          <a:ea typeface="Calibri" pitchFamily="34" charset="0"/>
                          <a:cs typeface="DIN Mittelschrift Std"/>
                        </a:rPr>
                        <a:t>PD</a:t>
                      </a:r>
                      <a:r>
                        <a:rPr kumimoji="0" lang="en-US" sz="1200" b="0" i="0" u="none" strike="noStrike" cap="none" normalizeH="0" baseline="0" dirty="0" smtClean="0">
                          <a:ln>
                            <a:noFill/>
                          </a:ln>
                          <a:solidFill>
                            <a:srgbClr val="000000"/>
                          </a:solidFill>
                          <a:effectLst/>
                          <a:latin typeface="Times New Roman" pitchFamily="18" charset="0"/>
                          <a:ea typeface="Calibri" pitchFamily="34" charset="0"/>
                          <a:cs typeface="DIN Mittelschrift Std"/>
                        </a:rPr>
                        <a:t>)</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DC</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-20</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dBe</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extLst>
                  <a:ext uri="{0D108BD9-81ED-4DB2-BD59-A6C34878D82A}">
                    <a16:rowId xmlns="" xmlns:a16="http://schemas.microsoft.com/office/drawing/2014/main" val="10006"/>
                  </a:ext>
                </a:extLst>
              </a:tr>
              <a:tr h="532347">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Imbalance</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I</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Sig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I</a:t>
                      </a:r>
                      <a:r>
                        <a:rPr kumimoji="0" lang="en-US" sz="1200" b="0" i="0" u="none" strike="noStrike" cap="none" normalizeH="0" baseline="-25000" dirty="0" smtClean="0">
                          <a:ln>
                            <a:noFill/>
                          </a:ln>
                          <a:solidFill>
                            <a:schemeClr val="tx1"/>
                          </a:solidFill>
                          <a:effectLst/>
                          <a:latin typeface="Times New Roman" pitchFamily="18" charset="0"/>
                          <a:cs typeface="Arial" pitchFamily="34" charset="0"/>
                        </a:rPr>
                        <a:t>LO</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DC</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DC</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dBo</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7"/>
                  </a:ext>
                </a:extLst>
              </a:tr>
              <a:tr h="26531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Phase deviation</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Δφ</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-5</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+5</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deg</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8"/>
                  </a:ext>
                </a:extLst>
              </a:tr>
              <a:tr h="50963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Polarization extinction for Sig/LO</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PER</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20</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 </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Arial" pitchFamily="34" charset="0"/>
                        </a:rPr>
                        <a:t>dBo</a:t>
                      </a: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97735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233488"/>
            <a:ext cx="7772400" cy="2366962"/>
          </a:xfrm>
          <a:ln>
            <a:miter lim="800000"/>
            <a:headEnd/>
            <a:tailEnd/>
          </a:ln>
        </p:spPr>
        <p:txBody>
          <a:bodyPr anchor="t"/>
          <a:lstStyle/>
          <a:p>
            <a:pPr eaLnBrk="1" hangingPunct="1">
              <a:defRPr/>
            </a:pP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endParaRPr lang="en-US" dirty="0" smtClean="0">
              <a:solidFill>
                <a:srgbClr val="C80000"/>
              </a:solidFill>
            </a:endParaRPr>
          </a:p>
        </p:txBody>
      </p:sp>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ASTRON coherent receiver PDs characterization</a:t>
            </a:r>
            <a:endParaRPr lang="en-US" kern="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016" y="2351147"/>
            <a:ext cx="4335279" cy="316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872715"/>
            <a:ext cx="1404157" cy="1404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5699" y="2276872"/>
            <a:ext cx="3004733" cy="218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Εικόνα 2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74687" y="4458577"/>
            <a:ext cx="2785745" cy="1840479"/>
          </a:xfrm>
          <a:prstGeom prst="rect">
            <a:avLst/>
          </a:prstGeom>
          <a:noFill/>
          <a:ln>
            <a:noFill/>
          </a:ln>
        </p:spPr>
      </p:pic>
    </p:spTree>
    <p:extLst>
      <p:ext uri="{BB962C8B-B14F-4D97-AF65-F5344CB8AC3E}">
        <p14:creationId xmlns:p14="http://schemas.microsoft.com/office/powerpoint/2010/main" val="15449733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MMI-type 90° Optical Hybrid </a:t>
            </a:r>
            <a:endParaRPr lang="en-US" kern="0" dirty="0"/>
          </a:p>
        </p:txBody>
      </p:sp>
      <p:sp>
        <p:nvSpPr>
          <p:cNvPr id="6" name="TextBox 2"/>
          <p:cNvSpPr txBox="1">
            <a:spLocks noChangeArrowheads="1"/>
          </p:cNvSpPr>
          <p:nvPr/>
        </p:nvSpPr>
        <p:spPr bwMode="auto">
          <a:xfrm>
            <a:off x="156618" y="1124744"/>
            <a:ext cx="88078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rgbClr val="A50021"/>
              </a:buClr>
              <a:buFont typeface="Wingdings" panose="05000000000000000000" pitchFamily="2" charset="2"/>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800100" indent="-342900">
              <a:spcBef>
                <a:spcPct val="20000"/>
              </a:spcBef>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rgbClr val="A50021"/>
              </a:buClr>
              <a:buFont typeface="Symbol" panose="05050102010706020507" pitchFamily="18" charset="2"/>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har char="»"/>
              <a:defRPr>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r>
              <a:rPr lang="de-CH" sz="2000" dirty="0" smtClean="0"/>
              <a:t>MMI-type </a:t>
            </a:r>
            <a:r>
              <a:rPr lang="de-CH" sz="2000" dirty="0"/>
              <a:t>devices show improvement to the 1x2 splitter </a:t>
            </a:r>
            <a:r>
              <a:rPr lang="de-CH" sz="2000" dirty="0" smtClean="0"/>
              <a:t>power </a:t>
            </a:r>
            <a:r>
              <a:rPr lang="de-CH" sz="2000" dirty="0"/>
              <a:t>uniformity</a:t>
            </a:r>
          </a:p>
        </p:txBody>
      </p:sp>
      <p:graphicFrame>
        <p:nvGraphicFramePr>
          <p:cNvPr id="2" name="Table 1"/>
          <p:cNvGraphicFramePr>
            <a:graphicFrameLocks noGrp="1"/>
          </p:cNvGraphicFramePr>
          <p:nvPr>
            <p:extLst/>
          </p:nvPr>
        </p:nvGraphicFramePr>
        <p:xfrm>
          <a:off x="3491880" y="4774595"/>
          <a:ext cx="5441750" cy="1462717"/>
        </p:xfrm>
        <a:graphic>
          <a:graphicData uri="http://schemas.openxmlformats.org/drawingml/2006/table">
            <a:tbl>
              <a:tblPr firstRow="1" bandRow="1">
                <a:tableStyleId>{5C22544A-7EE6-4342-B048-85BDC9FD1C3A}</a:tableStyleId>
              </a:tblPr>
              <a:tblGrid>
                <a:gridCol w="1265286">
                  <a:extLst>
                    <a:ext uri="{9D8B030D-6E8A-4147-A177-3AD203B41FA5}">
                      <a16:colId xmlns="" xmlns:a16="http://schemas.microsoft.com/office/drawing/2014/main" val="20000"/>
                    </a:ext>
                  </a:extLst>
                </a:gridCol>
                <a:gridCol w="2088232">
                  <a:extLst>
                    <a:ext uri="{9D8B030D-6E8A-4147-A177-3AD203B41FA5}">
                      <a16:colId xmlns="" xmlns:a16="http://schemas.microsoft.com/office/drawing/2014/main" val="20001"/>
                    </a:ext>
                  </a:extLst>
                </a:gridCol>
                <a:gridCol w="2088232">
                  <a:extLst>
                    <a:ext uri="{9D8B030D-6E8A-4147-A177-3AD203B41FA5}">
                      <a16:colId xmlns="" xmlns:a16="http://schemas.microsoft.com/office/drawing/2014/main" val="20002"/>
                    </a:ext>
                  </a:extLst>
                </a:gridCol>
              </a:tblGrid>
              <a:tr h="341053">
                <a:tc>
                  <a:txBody>
                    <a:bodyPr/>
                    <a:lstStyle/>
                    <a:p>
                      <a:pPr algn="ctr">
                        <a:lnSpc>
                          <a:spcPct val="115000"/>
                        </a:lnSpc>
                        <a:spcAft>
                          <a:spcPts val="0"/>
                        </a:spcAft>
                      </a:pPr>
                      <a:r>
                        <a:rPr lang="en-GB" sz="1600" dirty="0" smtClean="0">
                          <a:effectLst/>
                          <a:latin typeface="Calibri" panose="020F0502020204030204" pitchFamily="34" charset="0"/>
                        </a:rPr>
                        <a:t>Output </a:t>
                      </a:r>
                      <a:r>
                        <a:rPr lang="en-GB" sz="1600" dirty="0">
                          <a:effectLst/>
                          <a:latin typeface="Calibri" panose="020F0502020204030204" pitchFamily="34" charset="0"/>
                        </a:rPr>
                        <a:t>Port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GB" sz="1600" kern="1200" dirty="0">
                          <a:effectLst/>
                          <a:latin typeface="Calibri" panose="020F0502020204030204" pitchFamily="34" charset="0"/>
                        </a:rPr>
                        <a:t>Peak Wavelength (nm)</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GB" sz="1600" kern="1200" dirty="0">
                          <a:effectLst/>
                          <a:latin typeface="Calibri" panose="020F0502020204030204" pitchFamily="34" charset="0"/>
                        </a:rPr>
                        <a:t>Phase Error (degrees)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0"/>
                  </a:ext>
                </a:extLst>
              </a:tr>
              <a:tr h="0">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1</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a:solidFill>
                            <a:schemeClr val="tx1"/>
                          </a:solidFill>
                          <a:effectLst/>
                          <a:latin typeface="Calibri" panose="020F0502020204030204" pitchFamily="34" charset="0"/>
                          <a:ea typeface="Calibri" panose="020F0502020204030204" pitchFamily="34" charset="0"/>
                          <a:cs typeface="Arial" panose="020B0604020202020204" pitchFamily="34" charset="0"/>
                        </a:rPr>
                        <a:t>1548.22</a:t>
                      </a:r>
                      <a:endParaRPr lang="en-GB" sz="1600" u="none">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a:solidFill>
                            <a:schemeClr val="tx1"/>
                          </a:solidFill>
                          <a:effectLst/>
                          <a:latin typeface="Calibri" panose="020F0502020204030204" pitchFamily="34" charset="0"/>
                          <a:ea typeface="Calibri" panose="020F0502020204030204" pitchFamily="34" charset="0"/>
                          <a:cs typeface="Arial" panose="020B0604020202020204" pitchFamily="34" charset="0"/>
                        </a:rPr>
                        <a:t>-</a:t>
                      </a:r>
                      <a:endParaRPr lang="en-GB" sz="1600" u="none">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0">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2</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a:solidFill>
                            <a:schemeClr val="tx1"/>
                          </a:solidFill>
                          <a:effectLst/>
                          <a:latin typeface="Calibri" panose="020F0502020204030204" pitchFamily="34" charset="0"/>
                          <a:ea typeface="Calibri" panose="020F0502020204030204" pitchFamily="34" charset="0"/>
                          <a:cs typeface="Arial" panose="020B0604020202020204" pitchFamily="34" charset="0"/>
                        </a:rPr>
                        <a:t>1548.93</a:t>
                      </a:r>
                      <a:endParaRPr lang="en-GB" sz="1600" u="none">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8.86</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0">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3</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1549.81</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a:solidFill>
                            <a:schemeClr val="tx1"/>
                          </a:solidFill>
                          <a:effectLst/>
                          <a:latin typeface="Calibri" panose="020F0502020204030204" pitchFamily="34" charset="0"/>
                          <a:ea typeface="Calibri" panose="020F0502020204030204" pitchFamily="34" charset="0"/>
                          <a:cs typeface="Arial" panose="020B0604020202020204" pitchFamily="34" charset="0"/>
                        </a:rPr>
                        <a:t>1.71</a:t>
                      </a:r>
                      <a:endParaRPr lang="en-GB" sz="1600" u="none">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0">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4</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1550.59</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GB" sz="1600" u="none"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0.86</a:t>
                      </a:r>
                      <a:endParaRPr lang="en-GB" sz="16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4"/>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1469" y="1715557"/>
            <a:ext cx="4926955" cy="2937580"/>
          </a:xfrm>
          <a:prstGeom prst="rect">
            <a:avLst/>
          </a:prstGeom>
          <a:noFill/>
          <a:ln>
            <a:noFill/>
          </a:ln>
        </p:spPr>
      </p:pic>
      <p:pic>
        <p:nvPicPr>
          <p:cNvPr id="8" name="Picture 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2132856"/>
            <a:ext cx="2016224" cy="197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25760" y="5088086"/>
            <a:ext cx="3366120" cy="1077218"/>
          </a:xfrm>
          <a:prstGeom prst="rect">
            <a:avLst/>
          </a:prstGeom>
        </p:spPr>
        <p:txBody>
          <a:bodyPr wrap="square">
            <a:spAutoFit/>
          </a:bodyPr>
          <a:lstStyle/>
          <a:p>
            <a:pPr marL="342900" indent="-342900">
              <a:spcBef>
                <a:spcPts val="600"/>
              </a:spcBef>
              <a:buFont typeface="Arial" panose="020B0604020202020204" pitchFamily="34" charset="0"/>
              <a:buChar char="•"/>
            </a:pPr>
            <a:r>
              <a:rPr lang="de-CH" sz="1800" dirty="0" smtClean="0">
                <a:latin typeface="Calibri" panose="020F0502020204030204" pitchFamily="34" charset="0"/>
              </a:rPr>
              <a:t>Up to 15dB </a:t>
            </a:r>
            <a:r>
              <a:rPr lang="de-CH" sz="1800" dirty="0">
                <a:latin typeface="Calibri" panose="020F0502020204030204" pitchFamily="34" charset="0"/>
              </a:rPr>
              <a:t>extinction ratio</a:t>
            </a:r>
          </a:p>
          <a:p>
            <a:pPr marL="342900" indent="-342900">
              <a:spcBef>
                <a:spcPts val="600"/>
              </a:spcBef>
              <a:buFont typeface="Arial" panose="020B0604020202020204" pitchFamily="34" charset="0"/>
              <a:buChar char="•"/>
            </a:pPr>
            <a:r>
              <a:rPr lang="de-CH" sz="1800" dirty="0" smtClean="0">
                <a:latin typeface="Calibri" panose="020F0502020204030204" pitchFamily="34" charset="0"/>
              </a:rPr>
              <a:t>Maximum </a:t>
            </a:r>
            <a:r>
              <a:rPr lang="de-CH" sz="1800" dirty="0">
                <a:latin typeface="Calibri" panose="020F0502020204030204" pitchFamily="34" charset="0"/>
              </a:rPr>
              <a:t>phase-error of 8.9°</a:t>
            </a:r>
          </a:p>
          <a:p>
            <a:pPr marL="342900" indent="-342900">
              <a:spcBef>
                <a:spcPts val="600"/>
              </a:spcBef>
              <a:buFont typeface="Arial" panose="020B0604020202020204" pitchFamily="34" charset="0"/>
              <a:buChar char="•"/>
            </a:pPr>
            <a:r>
              <a:rPr lang="de-CH" sz="1800" dirty="0">
                <a:latin typeface="Calibri" panose="020F0502020204030204" pitchFamily="34" charset="0"/>
              </a:rPr>
              <a:t>Excess loss 1.4 dB</a:t>
            </a:r>
          </a:p>
        </p:txBody>
      </p:sp>
    </p:spTree>
    <p:extLst>
      <p:ext uri="{BB962C8B-B14F-4D97-AF65-F5344CB8AC3E}">
        <p14:creationId xmlns:p14="http://schemas.microsoft.com/office/powerpoint/2010/main" val="418388960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Full Receiver Motherboard Design</a:t>
            </a:r>
            <a:endParaRPr lang="en-US" kern="0" dirty="0"/>
          </a:p>
        </p:txBody>
      </p:sp>
      <p:sp>
        <p:nvSpPr>
          <p:cNvPr id="8" name="Rectangle 7"/>
          <p:cNvSpPr/>
          <p:nvPr/>
        </p:nvSpPr>
        <p:spPr>
          <a:xfrm>
            <a:off x="467544" y="1052736"/>
            <a:ext cx="8496944" cy="1323439"/>
          </a:xfrm>
          <a:prstGeom prst="rect">
            <a:avLst/>
          </a:prstGeom>
        </p:spPr>
        <p:txBody>
          <a:bodyPr wrap="square">
            <a:spAutoFit/>
          </a:bodyPr>
          <a:lstStyle/>
          <a:p>
            <a:r>
              <a:rPr lang="en-GB" sz="2000" dirty="0" smtClean="0">
                <a:latin typeface="Calibri" panose="020F0502020204030204" pitchFamily="34" charset="0"/>
                <a:cs typeface="Times New Roman" panose="02020603050405020304" pitchFamily="18" charset="0"/>
              </a:rPr>
              <a:t>Final ASTRON receiver incorporates complex waveguide structures on one board</a:t>
            </a:r>
          </a:p>
          <a:p>
            <a:pPr marL="342900" indent="-342900">
              <a:buFont typeface="Arial" panose="020B0604020202020204" pitchFamily="34" charset="0"/>
              <a:buChar char="•"/>
            </a:pPr>
            <a:r>
              <a:rPr lang="en-GB" sz="2000" dirty="0" smtClean="0">
                <a:latin typeface="Calibri" panose="020F0502020204030204" pitchFamily="34" charset="0"/>
                <a:ea typeface="Calibri" panose="020F0502020204030204" pitchFamily="34" charset="0"/>
                <a:cs typeface="Times New Roman" panose="02020603050405020304" pitchFamily="18" charset="0"/>
              </a:rPr>
              <a:t>Board is separated </a:t>
            </a:r>
            <a:r>
              <a:rPr lang="en-GB" sz="2000" dirty="0">
                <a:latin typeface="Calibri" panose="020F0502020204030204" pitchFamily="34" charset="0"/>
                <a:ea typeface="Calibri" panose="020F0502020204030204" pitchFamily="34" charset="0"/>
                <a:cs typeface="Times New Roman" panose="02020603050405020304" pitchFamily="18" charset="0"/>
              </a:rPr>
              <a:t>into two receiver building blocks of four channels</a:t>
            </a:r>
          </a:p>
          <a:p>
            <a:endParaRPr lang="en-GB" sz="2000" dirty="0" smtClean="0">
              <a:latin typeface="Calibri" panose="020F0502020204030204" pitchFamily="34" charset="0"/>
              <a:cs typeface="Times New Roman" panose="02020603050405020304" pitchFamily="18" charset="0"/>
            </a:endParaRPr>
          </a:p>
          <a:p>
            <a:endParaRPr lang="en-GB" sz="2000" dirty="0" smtClean="0">
              <a:latin typeface="Calibri" panose="020F0502020204030204" pitchFamily="34" charset="0"/>
              <a:cs typeface="Times New Roman" panose="02020603050405020304" pitchFamily="18"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738576" y="1916832"/>
            <a:ext cx="8081896" cy="4248472"/>
          </a:xfrm>
          <a:prstGeom prst="rect">
            <a:avLst/>
          </a:prstGeom>
          <a:noFill/>
          <a:ln>
            <a:noFill/>
          </a:ln>
        </p:spPr>
      </p:pic>
    </p:spTree>
    <p:extLst>
      <p:ext uri="{BB962C8B-B14F-4D97-AF65-F5344CB8AC3E}">
        <p14:creationId xmlns:p14="http://schemas.microsoft.com/office/powerpoint/2010/main" val="554573060"/>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Coherent Receiver Building Block – Four channels</a:t>
            </a:r>
            <a:endParaRPr lang="en-US" kern="0" dirty="0"/>
          </a:p>
        </p:txBody>
      </p:sp>
      <p:pic>
        <p:nvPicPr>
          <p:cNvPr id="9" name="Picture 8"/>
          <p:cNvPicPr/>
          <p:nvPr/>
        </p:nvPicPr>
        <p:blipFill>
          <a:blip r:embed="rId2">
            <a:extLst>
              <a:ext uri="{28A0092B-C50C-407E-A947-70E740481C1C}">
                <a14:useLocalDpi xmlns:a14="http://schemas.microsoft.com/office/drawing/2010/main" val="0"/>
              </a:ext>
            </a:extLst>
          </a:blip>
          <a:srcRect/>
          <a:stretch>
            <a:fillRect/>
          </a:stretch>
        </p:blipFill>
        <p:spPr bwMode="auto">
          <a:xfrm>
            <a:off x="683568" y="908720"/>
            <a:ext cx="7200800" cy="3024336"/>
          </a:xfrm>
          <a:prstGeom prst="rect">
            <a:avLst/>
          </a:prstGeom>
          <a:noFill/>
          <a:ln>
            <a:noFill/>
          </a:ln>
        </p:spPr>
      </p:pic>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4005064"/>
            <a:ext cx="3456384" cy="2275334"/>
          </a:xfrm>
          <a:prstGeom prst="rect">
            <a:avLst/>
          </a:prstGeom>
          <a:noFill/>
          <a:ln>
            <a:noFill/>
          </a:ln>
        </p:spPr>
      </p:pic>
      <p:sp>
        <p:nvSpPr>
          <p:cNvPr id="2" name="Rectangle 1"/>
          <p:cNvSpPr/>
          <p:nvPr/>
        </p:nvSpPr>
        <p:spPr>
          <a:xfrm>
            <a:off x="683568" y="4609058"/>
            <a:ext cx="4464496" cy="923330"/>
          </a:xfrm>
          <a:prstGeom prst="rect">
            <a:avLst/>
          </a:prstGeom>
        </p:spPr>
        <p:txBody>
          <a:bodyPr wrap="square">
            <a:spAutoFit/>
          </a:bodyPr>
          <a:lstStyle/>
          <a:p>
            <a:pPr algn="ctr"/>
            <a:r>
              <a:rPr lang="en-GB" sz="1800" dirty="0">
                <a:latin typeface="Calibri" panose="020F0502020204030204" pitchFamily="34" charset="0"/>
                <a:ea typeface="Calibri" panose="020F0502020204030204" pitchFamily="34" charset="0"/>
                <a:cs typeface="Times New Roman" panose="02020603050405020304" pitchFamily="18" charset="0"/>
              </a:rPr>
              <a:t>90° optical hybrid and 45° mirror structure were combined to create the optical coherent receiver front-end circuit</a:t>
            </a:r>
          </a:p>
        </p:txBody>
      </p:sp>
    </p:spTree>
    <p:extLst>
      <p:ext uri="{BB962C8B-B14F-4D97-AF65-F5344CB8AC3E}">
        <p14:creationId xmlns:p14="http://schemas.microsoft.com/office/powerpoint/2010/main" val="1402835888"/>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757683" y="1233488"/>
            <a:ext cx="7772400" cy="2366962"/>
          </a:xfrm>
          <a:ln>
            <a:miter lim="800000"/>
            <a:headEnd/>
            <a:tailEnd/>
          </a:ln>
        </p:spPr>
        <p:txBody>
          <a:bodyPr anchor="t"/>
          <a:lstStyle/>
          <a:p>
            <a:pPr eaLnBrk="1" hangingPunct="1">
              <a:defRPr/>
            </a:pP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endParaRPr lang="en-US" dirty="0" smtClean="0">
              <a:solidFill>
                <a:srgbClr val="C80000"/>
              </a:solidFill>
            </a:endParaRPr>
          </a:p>
        </p:txBody>
      </p:sp>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altLang="el-GR" dirty="0" smtClean="0"/>
              <a:t>Passive optical receiver glass board</a:t>
            </a:r>
          </a:p>
        </p:txBody>
      </p:sp>
      <p:sp>
        <p:nvSpPr>
          <p:cNvPr id="6" name="Content Placeholder 2"/>
          <p:cNvSpPr txBox="1">
            <a:spLocks/>
          </p:cNvSpPr>
          <p:nvPr/>
        </p:nvSpPr>
        <p:spPr bwMode="auto">
          <a:xfrm>
            <a:off x="179833" y="908769"/>
            <a:ext cx="8856663" cy="5476627"/>
          </a:xfrm>
          <a:prstGeom prst="rect">
            <a:avLst/>
          </a:prstGeom>
          <a:noFill/>
          <a:ln>
            <a:noFill/>
          </a:ln>
        </p:spPr>
        <p:txBody>
          <a:bodyPr/>
          <a:lstStyle>
            <a:lvl1pPr marL="0" indent="0" algn="ctr" rtl="0" eaLnBrk="0" fontAlgn="base" hangingPunct="0">
              <a:spcBef>
                <a:spcPct val="20000"/>
              </a:spcBef>
              <a:spcAft>
                <a:spcPct val="0"/>
              </a:spcAft>
              <a:buClr>
                <a:srgbClr val="A50021"/>
              </a:buClr>
              <a:buFont typeface="Wingdings" panose="05000000000000000000" pitchFamily="2" charset="2"/>
              <a:buNone/>
              <a:defRPr sz="2800">
                <a:solidFill>
                  <a:schemeClr val="tx1"/>
                </a:solidFill>
                <a:latin typeface="Calibri" pitchFamily="34" charset="0"/>
                <a:ea typeface="Calibri" pitchFamily="34" charset="0"/>
                <a:cs typeface="Calibri" pitchFamily="34" charset="0"/>
              </a:defRPr>
            </a:lvl1pPr>
            <a:lvl2pPr marL="457200" indent="0" algn="ctr" rtl="0" eaLnBrk="0" fontAlgn="base" hangingPunct="0">
              <a:spcBef>
                <a:spcPct val="20000"/>
              </a:spcBef>
              <a:spcAft>
                <a:spcPct val="0"/>
              </a:spcAft>
              <a:buNone/>
              <a:defRPr sz="2400">
                <a:solidFill>
                  <a:schemeClr val="tx1"/>
                </a:solidFill>
                <a:latin typeface="Calibri" pitchFamily="34" charset="0"/>
                <a:ea typeface="Calibri" pitchFamily="34" charset="0"/>
                <a:cs typeface="Calibri" pitchFamily="34" charset="0"/>
              </a:defRPr>
            </a:lvl2pPr>
            <a:lvl3pPr marL="914400" indent="0" algn="ctr" rtl="0" eaLnBrk="0" fontAlgn="base" hangingPunct="0">
              <a:spcBef>
                <a:spcPct val="20000"/>
              </a:spcBef>
              <a:spcAft>
                <a:spcPct val="0"/>
              </a:spcAft>
              <a:buClr>
                <a:srgbClr val="A50021"/>
              </a:buClr>
              <a:buFont typeface="Symbol" panose="05050102010706020507" pitchFamily="18" charset="2"/>
              <a:buNone/>
              <a:defRPr sz="2000">
                <a:solidFill>
                  <a:schemeClr val="tx1"/>
                </a:solidFill>
                <a:latin typeface="Calibri" pitchFamily="34" charset="0"/>
                <a:ea typeface="Calibri" pitchFamily="34" charset="0"/>
                <a:cs typeface="Calibri" pitchFamily="34" charset="0"/>
              </a:defRPr>
            </a:lvl3pPr>
            <a:lvl4pPr marL="13716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4pPr>
            <a:lvl5pPr marL="18288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5pPr>
            <a:lvl6pPr marL="2286000" indent="0" algn="ctr" rtl="0" fontAlgn="base">
              <a:spcBef>
                <a:spcPct val="20000"/>
              </a:spcBef>
              <a:spcAft>
                <a:spcPct val="0"/>
              </a:spcAft>
              <a:buNone/>
              <a:defRPr>
                <a:solidFill>
                  <a:schemeClr val="tx1"/>
                </a:solidFill>
                <a:latin typeface="+mn-lt"/>
                <a:cs typeface="+mn-cs"/>
              </a:defRPr>
            </a:lvl6pPr>
            <a:lvl7pPr marL="2743200" indent="0" algn="ctr" rtl="0" fontAlgn="base">
              <a:spcBef>
                <a:spcPct val="20000"/>
              </a:spcBef>
              <a:spcAft>
                <a:spcPct val="0"/>
              </a:spcAft>
              <a:buNone/>
              <a:defRPr>
                <a:solidFill>
                  <a:schemeClr val="tx1"/>
                </a:solidFill>
                <a:latin typeface="+mn-lt"/>
                <a:cs typeface="+mn-cs"/>
              </a:defRPr>
            </a:lvl7pPr>
            <a:lvl8pPr marL="3200400" indent="0" algn="ctr" rtl="0" fontAlgn="base">
              <a:spcBef>
                <a:spcPct val="20000"/>
              </a:spcBef>
              <a:spcAft>
                <a:spcPct val="0"/>
              </a:spcAft>
              <a:buNone/>
              <a:defRPr>
                <a:solidFill>
                  <a:schemeClr val="tx1"/>
                </a:solidFill>
                <a:latin typeface="+mn-lt"/>
                <a:cs typeface="+mn-cs"/>
              </a:defRPr>
            </a:lvl8pPr>
            <a:lvl9pPr marL="3657600" indent="0" algn="ctr" rtl="0" fontAlgn="base">
              <a:spcBef>
                <a:spcPct val="20000"/>
              </a:spcBef>
              <a:spcAft>
                <a:spcPct val="0"/>
              </a:spcAft>
              <a:buNone/>
              <a:defRPr>
                <a:solidFill>
                  <a:schemeClr val="tx1"/>
                </a:solidFill>
                <a:latin typeface="+mn-lt"/>
                <a:cs typeface="+mn-cs"/>
              </a:defRPr>
            </a:lvl9pPr>
          </a:lstStyle>
          <a:p>
            <a:pPr marL="285750" indent="-285750" algn="l">
              <a:buClr>
                <a:schemeClr val="tx2">
                  <a:lumMod val="50000"/>
                </a:schemeClr>
              </a:buClr>
              <a:defRPr/>
            </a:pPr>
            <a:endParaRPr lang="en-US" altLang="en-US" sz="1600" kern="0" dirty="0" smtClean="0">
              <a:solidFill>
                <a:schemeClr val="tx2">
                  <a:lumMod val="50000"/>
                </a:schemeClr>
              </a:solidFill>
            </a:endParaRPr>
          </a:p>
          <a:p>
            <a:pPr marL="285750" indent="-285750" algn="l">
              <a:buClr>
                <a:schemeClr val="tx2">
                  <a:lumMod val="50000"/>
                </a:schemeClr>
              </a:buClr>
              <a:buFont typeface="Wingdings" panose="05000000000000000000" pitchFamily="2" charset="2"/>
              <a:buChar char="Ø"/>
              <a:defRPr/>
            </a:pPr>
            <a:endParaRPr lang="en-US" altLang="en-US" sz="1600" kern="0" dirty="0" smtClean="0">
              <a:solidFill>
                <a:schemeClr val="tx2">
                  <a:lumMod val="50000"/>
                </a:schemeClr>
              </a:solidFill>
            </a:endParaRPr>
          </a:p>
          <a:p>
            <a:pPr marL="285750" indent="-285750" algn="l">
              <a:buClr>
                <a:schemeClr val="tx2">
                  <a:lumMod val="50000"/>
                </a:schemeClr>
              </a:buClr>
              <a:buFont typeface="Wingdings" panose="05000000000000000000" pitchFamily="2" charset="2"/>
              <a:buChar char="Ø"/>
              <a:defRPr/>
            </a:pPr>
            <a:endParaRPr lang="en-GB" sz="1600" dirty="0" smtClean="0">
              <a:solidFill>
                <a:schemeClr val="tx2">
                  <a:lumMod val="50000"/>
                </a:schemeClr>
              </a:solidFill>
            </a:endParaRPr>
          </a:p>
          <a:p>
            <a:pPr marL="285750" indent="-285750" algn="l">
              <a:buClr>
                <a:schemeClr val="tx2">
                  <a:lumMod val="50000"/>
                </a:schemeClr>
              </a:buClr>
              <a:buFont typeface="Wingdings" panose="05000000000000000000" pitchFamily="2" charset="2"/>
              <a:buChar char="Ø"/>
              <a:defRPr/>
            </a:pPr>
            <a:endParaRPr lang="en-GB" sz="1600" dirty="0">
              <a:solidFill>
                <a:schemeClr val="tx2">
                  <a:lumMod val="50000"/>
                </a:schemeClr>
              </a:solidFill>
            </a:endParaRPr>
          </a:p>
        </p:txBody>
      </p:sp>
      <p:pic>
        <p:nvPicPr>
          <p:cNvPr id="13317" name="Picture 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271" y="981075"/>
            <a:ext cx="396081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Ορθογώνιο 1"/>
          <p:cNvSpPr>
            <a:spLocks noChangeArrowheads="1"/>
          </p:cNvSpPr>
          <p:nvPr/>
        </p:nvSpPr>
        <p:spPr bwMode="auto">
          <a:xfrm>
            <a:off x="322708" y="2997200"/>
            <a:ext cx="2665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just">
              <a:lnSpc>
                <a:spcPct val="115000"/>
              </a:lnSpc>
              <a:spcBef>
                <a:spcPct val="0"/>
              </a:spcBef>
              <a:spcAft>
                <a:spcPts val="1000"/>
              </a:spcAft>
              <a:buClrTx/>
              <a:buFontTx/>
              <a:buNone/>
            </a:pPr>
            <a:r>
              <a:rPr lang="en-US" altLang="en-US" sz="1200" b="1">
                <a:solidFill>
                  <a:srgbClr val="FF0000"/>
                </a:solidFill>
                <a:cs typeface="Times New Roman" pitchFamily="18" charset="0"/>
              </a:rPr>
              <a:t>8-channel receiver board</a:t>
            </a:r>
            <a:endParaRPr lang="en-GB" altLang="en-US" sz="1200" b="1">
              <a:solidFill>
                <a:srgbClr val="FF0000"/>
              </a:solidFill>
              <a:cs typeface="Times New Roman" pitchFamily="18" charset="0"/>
            </a:endParaRPr>
          </a:p>
        </p:txBody>
      </p:sp>
      <p:pic>
        <p:nvPicPr>
          <p:cNvPr id="13319" name="Grafik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163" y="3284984"/>
            <a:ext cx="4103688" cy="290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Ορθογώνιο 1"/>
          <p:cNvSpPr>
            <a:spLocks noChangeArrowheads="1"/>
          </p:cNvSpPr>
          <p:nvPr/>
        </p:nvSpPr>
        <p:spPr bwMode="auto">
          <a:xfrm>
            <a:off x="467171" y="6093296"/>
            <a:ext cx="26638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just">
              <a:lnSpc>
                <a:spcPct val="115000"/>
              </a:lnSpc>
              <a:spcBef>
                <a:spcPct val="0"/>
              </a:spcBef>
              <a:spcAft>
                <a:spcPts val="1000"/>
              </a:spcAft>
              <a:buClrTx/>
              <a:buFontTx/>
              <a:buNone/>
            </a:pPr>
            <a:r>
              <a:rPr lang="en-US" altLang="en-US" sz="1200" b="1" dirty="0">
                <a:solidFill>
                  <a:srgbClr val="FF0000"/>
                </a:solidFill>
                <a:cs typeface="Times New Roman" pitchFamily="18" charset="0"/>
              </a:rPr>
              <a:t>DC/RF PCB integration schematic</a:t>
            </a:r>
            <a:endParaRPr lang="en-GB" altLang="en-US" sz="1200" b="1" dirty="0">
              <a:solidFill>
                <a:srgbClr val="FF0000"/>
              </a:solidFill>
              <a:cs typeface="Times New Roman" pitchFamily="18" charset="0"/>
            </a:endParaRPr>
          </a:p>
        </p:txBody>
      </p:sp>
      <p:pic>
        <p:nvPicPr>
          <p:cNvPr id="1332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0747" y="981074"/>
            <a:ext cx="3917489"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5891" y="3469274"/>
            <a:ext cx="3888432" cy="270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Ορθογώνιο 1"/>
          <p:cNvSpPr>
            <a:spLocks noChangeArrowheads="1"/>
          </p:cNvSpPr>
          <p:nvPr/>
        </p:nvSpPr>
        <p:spPr bwMode="auto">
          <a:xfrm>
            <a:off x="4717230" y="6093296"/>
            <a:ext cx="41751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just">
              <a:lnSpc>
                <a:spcPct val="115000"/>
              </a:lnSpc>
              <a:spcBef>
                <a:spcPct val="0"/>
              </a:spcBef>
              <a:spcAft>
                <a:spcPts val="1000"/>
              </a:spcAft>
              <a:buClrTx/>
              <a:buFontTx/>
              <a:buNone/>
            </a:pPr>
            <a:r>
              <a:rPr lang="en-US" altLang="en-US" sz="1200" b="1" dirty="0">
                <a:solidFill>
                  <a:srgbClr val="FF0000"/>
                </a:solidFill>
                <a:cs typeface="Times New Roman" pitchFamily="18" charset="0"/>
              </a:rPr>
              <a:t>Close-up view of dual channel PD area on the board</a:t>
            </a:r>
            <a:endParaRPr lang="en-GB" altLang="en-US" sz="1200" b="1" dirty="0">
              <a:solidFill>
                <a:srgbClr val="FF0000"/>
              </a:solidFill>
              <a:cs typeface="Times New Roman" pitchFamily="18" charset="0"/>
            </a:endParaRPr>
          </a:p>
        </p:txBody>
      </p:sp>
      <p:cxnSp>
        <p:nvCxnSpPr>
          <p:cNvPr id="16" name="Gerade Verbindung mit Pfeil 15"/>
          <p:cNvCxnSpPr/>
          <p:nvPr/>
        </p:nvCxnSpPr>
        <p:spPr>
          <a:xfrm flipV="1">
            <a:off x="2123603" y="1773239"/>
            <a:ext cx="4464968" cy="2879724"/>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1290970"/>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468313" y="1269107"/>
            <a:ext cx="8294687" cy="4680173"/>
          </a:xfrm>
          <a:prstGeom prst="rect">
            <a:avLst/>
          </a:prstGeom>
          <a:noFill/>
          <a:ln>
            <a:noFill/>
          </a:ln>
        </p:spPr>
        <p:txBody>
          <a:bodyPr/>
          <a:lstStyle>
            <a:lvl1pPr marL="0" indent="0" algn="ctr" rtl="0" eaLnBrk="0" fontAlgn="base" hangingPunct="0">
              <a:spcBef>
                <a:spcPct val="20000"/>
              </a:spcBef>
              <a:spcAft>
                <a:spcPct val="0"/>
              </a:spcAft>
              <a:buClr>
                <a:srgbClr val="A50021"/>
              </a:buClr>
              <a:buFont typeface="Wingdings" panose="05000000000000000000" pitchFamily="2" charset="2"/>
              <a:buNone/>
              <a:defRPr sz="2800">
                <a:solidFill>
                  <a:schemeClr val="tx1"/>
                </a:solidFill>
                <a:latin typeface="Calibri" pitchFamily="34" charset="0"/>
                <a:ea typeface="Calibri" pitchFamily="34" charset="0"/>
                <a:cs typeface="Calibri" pitchFamily="34" charset="0"/>
              </a:defRPr>
            </a:lvl1pPr>
            <a:lvl2pPr marL="457200" indent="0" algn="ctr" rtl="0" eaLnBrk="0" fontAlgn="base" hangingPunct="0">
              <a:spcBef>
                <a:spcPct val="20000"/>
              </a:spcBef>
              <a:spcAft>
                <a:spcPct val="0"/>
              </a:spcAft>
              <a:buNone/>
              <a:defRPr sz="2400">
                <a:solidFill>
                  <a:schemeClr val="tx1"/>
                </a:solidFill>
                <a:latin typeface="Calibri" pitchFamily="34" charset="0"/>
                <a:ea typeface="Calibri" pitchFamily="34" charset="0"/>
                <a:cs typeface="Calibri" pitchFamily="34" charset="0"/>
              </a:defRPr>
            </a:lvl2pPr>
            <a:lvl3pPr marL="914400" indent="0" algn="ctr" rtl="0" eaLnBrk="0" fontAlgn="base" hangingPunct="0">
              <a:spcBef>
                <a:spcPct val="20000"/>
              </a:spcBef>
              <a:spcAft>
                <a:spcPct val="0"/>
              </a:spcAft>
              <a:buClr>
                <a:srgbClr val="A50021"/>
              </a:buClr>
              <a:buFont typeface="Symbol" panose="05050102010706020507" pitchFamily="18" charset="2"/>
              <a:buNone/>
              <a:defRPr sz="2000">
                <a:solidFill>
                  <a:schemeClr val="tx1"/>
                </a:solidFill>
                <a:latin typeface="Calibri" pitchFamily="34" charset="0"/>
                <a:ea typeface="Calibri" pitchFamily="34" charset="0"/>
                <a:cs typeface="Calibri" pitchFamily="34" charset="0"/>
              </a:defRPr>
            </a:lvl3pPr>
            <a:lvl4pPr marL="13716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4pPr>
            <a:lvl5pPr marL="18288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5pPr>
            <a:lvl6pPr marL="2286000" indent="0" algn="ctr" rtl="0" fontAlgn="base">
              <a:spcBef>
                <a:spcPct val="20000"/>
              </a:spcBef>
              <a:spcAft>
                <a:spcPct val="0"/>
              </a:spcAft>
              <a:buNone/>
              <a:defRPr>
                <a:solidFill>
                  <a:schemeClr val="tx1"/>
                </a:solidFill>
                <a:latin typeface="+mn-lt"/>
                <a:cs typeface="+mn-cs"/>
              </a:defRPr>
            </a:lvl6pPr>
            <a:lvl7pPr marL="2743200" indent="0" algn="ctr" rtl="0" fontAlgn="base">
              <a:spcBef>
                <a:spcPct val="20000"/>
              </a:spcBef>
              <a:spcAft>
                <a:spcPct val="0"/>
              </a:spcAft>
              <a:buNone/>
              <a:defRPr>
                <a:solidFill>
                  <a:schemeClr val="tx1"/>
                </a:solidFill>
                <a:latin typeface="+mn-lt"/>
                <a:cs typeface="+mn-cs"/>
              </a:defRPr>
            </a:lvl7pPr>
            <a:lvl8pPr marL="3200400" indent="0" algn="ctr" rtl="0" fontAlgn="base">
              <a:spcBef>
                <a:spcPct val="20000"/>
              </a:spcBef>
              <a:spcAft>
                <a:spcPct val="0"/>
              </a:spcAft>
              <a:buNone/>
              <a:defRPr>
                <a:solidFill>
                  <a:schemeClr val="tx1"/>
                </a:solidFill>
                <a:latin typeface="+mn-lt"/>
                <a:cs typeface="+mn-cs"/>
              </a:defRPr>
            </a:lvl8pPr>
            <a:lvl9pPr marL="3657600" indent="0" algn="ctr" rtl="0" fontAlgn="base">
              <a:spcBef>
                <a:spcPct val="20000"/>
              </a:spcBef>
              <a:spcAft>
                <a:spcPct val="0"/>
              </a:spcAft>
              <a:buNone/>
              <a:defRPr>
                <a:solidFill>
                  <a:schemeClr val="tx1"/>
                </a:solidFill>
                <a:latin typeface="+mn-lt"/>
                <a:cs typeface="+mn-cs"/>
              </a:defRPr>
            </a:lvl9pPr>
          </a:lstStyle>
          <a:p>
            <a:pPr lvl="2" algn="l">
              <a:buClr>
                <a:schemeClr val="tx2">
                  <a:lumMod val="50000"/>
                </a:schemeClr>
              </a:buClr>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smtClean="0">
              <a:solidFill>
                <a:schemeClr val="tx2">
                  <a:lumMod val="50000"/>
                </a:schemeClr>
              </a:solidFill>
            </a:endParaRPr>
          </a:p>
          <a:p>
            <a:pPr marL="1085850" lvl="2" indent="-171450" algn="l">
              <a:buClr>
                <a:schemeClr val="tx2">
                  <a:lumMod val="50000"/>
                </a:schemeClr>
              </a:buClr>
              <a:buFont typeface="Wingdings" panose="05000000000000000000" pitchFamily="2" charset="2"/>
              <a:buChar char="Ø"/>
              <a:defRPr/>
            </a:pPr>
            <a:endParaRPr lang="en-US" sz="1200" dirty="0">
              <a:solidFill>
                <a:schemeClr val="tx2">
                  <a:lumMod val="50000"/>
                </a:schemeClr>
              </a:solidFill>
            </a:endParaRPr>
          </a:p>
          <a:p>
            <a:pPr lvl="2" algn="l">
              <a:buClr>
                <a:schemeClr val="tx2">
                  <a:lumMod val="50000"/>
                </a:schemeClr>
              </a:buClr>
              <a:defRPr/>
            </a:pPr>
            <a:r>
              <a:rPr lang="en-US" sz="800" dirty="0">
                <a:solidFill>
                  <a:schemeClr val="tx2">
                    <a:lumMod val="50000"/>
                  </a:schemeClr>
                </a:solidFill>
              </a:rPr>
              <a:t>	</a:t>
            </a:r>
            <a:endParaRPr lang="en-US" sz="800" dirty="0" smtClean="0">
              <a:solidFill>
                <a:schemeClr val="tx2">
                  <a:lumMod val="50000"/>
                </a:schemeClr>
              </a:solidFill>
            </a:endParaRPr>
          </a:p>
        </p:txBody>
      </p:sp>
      <p:sp>
        <p:nvSpPr>
          <p:cNvPr id="1433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endParaRPr lang="de-DE" altLang="de-DE" sz="2400">
              <a:latin typeface="Times New Roman" pitchFamily="18" charset="0"/>
              <a:cs typeface="Arial" charset="0"/>
            </a:endParaRPr>
          </a:p>
        </p:txBody>
      </p:sp>
      <p:grpSp>
        <p:nvGrpSpPr>
          <p:cNvPr id="14340" name="Group 2"/>
          <p:cNvGrpSpPr>
            <a:grpSpLocks/>
          </p:cNvGrpSpPr>
          <p:nvPr/>
        </p:nvGrpSpPr>
        <p:grpSpPr bwMode="auto">
          <a:xfrm>
            <a:off x="467544" y="2636912"/>
            <a:ext cx="8424936" cy="3528392"/>
            <a:chOff x="0" y="0"/>
            <a:chExt cx="61767" cy="22048"/>
          </a:xfrm>
        </p:grpSpPr>
        <p:pic>
          <p:nvPicPr>
            <p:cNvPr id="14346" name="Picture 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9398" cy="2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69" y="0"/>
              <a:ext cx="29398" cy="2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41" name="Rectangle 3"/>
          <p:cNvSpPr>
            <a:spLocks noChangeArrowheads="1"/>
          </p:cNvSpPr>
          <p:nvPr/>
        </p:nvSpPr>
        <p:spPr bwMode="auto">
          <a:xfrm>
            <a:off x="1342877" y="1844824"/>
            <a:ext cx="676924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US" altLang="de-DE" sz="1600" dirty="0">
                <a:cs typeface="Arial" charset="0"/>
              </a:rPr>
              <a:t>20 GHz (left) and 28 GHz (right) eye diagram </a:t>
            </a:r>
            <a:r>
              <a:rPr lang="en-US" altLang="de-DE" sz="1600" dirty="0" smtClean="0">
                <a:cs typeface="Arial" charset="0"/>
              </a:rPr>
              <a:t>measurements</a:t>
            </a:r>
          </a:p>
          <a:p>
            <a:pPr algn="ctr">
              <a:spcBef>
                <a:spcPct val="0"/>
              </a:spcBef>
              <a:buClrTx/>
              <a:buFontTx/>
              <a:buNone/>
            </a:pPr>
            <a:r>
              <a:rPr lang="en-US" altLang="de-DE" sz="1600" dirty="0" smtClean="0">
                <a:cs typeface="Arial" charset="0"/>
              </a:rPr>
              <a:t>of </a:t>
            </a:r>
            <a:r>
              <a:rPr lang="en-US" altLang="de-DE" sz="1600" dirty="0">
                <a:cs typeface="Arial" charset="0"/>
              </a:rPr>
              <a:t>the </a:t>
            </a:r>
            <a:r>
              <a:rPr lang="en-US" altLang="de-DE" sz="1600" dirty="0" err="1">
                <a:cs typeface="Arial" charset="0"/>
              </a:rPr>
              <a:t>Astron</a:t>
            </a:r>
            <a:r>
              <a:rPr lang="en-US" altLang="de-DE" sz="1600" dirty="0">
                <a:cs typeface="Arial" charset="0"/>
              </a:rPr>
              <a:t> Rx single channel test boards.</a:t>
            </a:r>
          </a:p>
        </p:txBody>
      </p:sp>
      <p:sp>
        <p:nvSpPr>
          <p:cNvPr id="14342" name="Rectangle 4"/>
          <p:cNvSpPr>
            <a:spLocks noChangeArrowheads="1"/>
          </p:cNvSpPr>
          <p:nvPr/>
        </p:nvSpPr>
        <p:spPr bwMode="auto">
          <a:xfrm>
            <a:off x="1475656" y="1279723"/>
            <a:ext cx="64430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de-DE" sz="2400" dirty="0">
                <a:cs typeface="Arial" charset="0"/>
              </a:rPr>
              <a:t>Successful Optoelectronic testing of Rx </a:t>
            </a:r>
            <a:r>
              <a:rPr lang="en-US" altLang="de-DE" sz="2400" dirty="0" smtClean="0">
                <a:cs typeface="Arial" charset="0"/>
              </a:rPr>
              <a:t>assemblies</a:t>
            </a:r>
            <a:endParaRPr lang="en-US" altLang="de-DE" sz="2400" dirty="0">
              <a:cs typeface="Arial" charset="0"/>
            </a:endParaRPr>
          </a:p>
        </p:txBody>
      </p:sp>
      <p:sp>
        <p:nvSpPr>
          <p:cNvPr id="16"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altLang="el-GR" dirty="0" smtClean="0"/>
              <a:t>Rx </a:t>
            </a:r>
            <a:r>
              <a:rPr lang="en-US" altLang="el-GR" dirty="0"/>
              <a:t>board </a:t>
            </a:r>
            <a:r>
              <a:rPr lang="en-US" altLang="el-GR" dirty="0" smtClean="0"/>
              <a:t>integration and testing</a:t>
            </a:r>
            <a:endParaRPr lang="en-US" altLang="el-GR" dirty="0"/>
          </a:p>
        </p:txBody>
      </p:sp>
    </p:spTree>
    <p:extLst>
      <p:ext uri="{BB962C8B-B14F-4D97-AF65-F5344CB8AC3E}">
        <p14:creationId xmlns:p14="http://schemas.microsoft.com/office/powerpoint/2010/main" val="1084664093"/>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919782"/>
            <a:ext cx="6042020" cy="5317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bwMode="auto">
          <a:xfrm>
            <a:off x="1907704" y="20638"/>
            <a:ext cx="7236296" cy="671512"/>
          </a:xfrm>
          <a:prstGeom prst="rect">
            <a:avLst/>
          </a:prstGeom>
          <a:noFill/>
          <a:ln>
            <a:noFill/>
          </a:ln>
          <a:effectLst/>
          <a:extLst/>
        </p:spPr>
        <p:txBody>
          <a:bodyPr vert="horz" wrap="square" lIns="91440" tIns="45720" rIns="91440" bIns="45720" numCol="1" anchor="ctr" anchorCtr="0" compatLnSpc="1">
            <a:prstTxWarp prst="textNoShape">
              <a:avLst/>
            </a:prstTxWarp>
            <a:normAutofit/>
          </a:bodyP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r>
              <a:rPr lang="en-US" kern="0" dirty="0" smtClean="0"/>
              <a:t>ASTRON software-defined transceiver operation</a:t>
            </a:r>
            <a:endParaRPr lang="el-GR" kern="0" dirty="0"/>
          </a:p>
        </p:txBody>
      </p:sp>
    </p:spTree>
    <p:extLst>
      <p:ext uri="{BB962C8B-B14F-4D97-AF65-F5344CB8AC3E}">
        <p14:creationId xmlns:p14="http://schemas.microsoft.com/office/powerpoint/2010/main" val="282507287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4038" y="0"/>
            <a:ext cx="7319962" cy="692150"/>
          </a:xfrm>
        </p:spPr>
        <p:txBody>
          <a:bodyPr/>
          <a:lstStyle/>
          <a:p>
            <a:pPr>
              <a:defRPr/>
            </a:pPr>
            <a:r>
              <a:rPr lang="en-US" kern="1200" dirty="0">
                <a:effectLst/>
              </a:rPr>
              <a:t>Novel sub-banded Rx DSP ASIC architecture</a:t>
            </a:r>
          </a:p>
        </p:txBody>
      </p:sp>
      <p:graphicFrame>
        <p:nvGraphicFramePr>
          <p:cNvPr id="4" name="Object 3"/>
          <p:cNvGraphicFramePr>
            <a:graphicFrameLocks noChangeAspect="1"/>
          </p:cNvGraphicFramePr>
          <p:nvPr/>
        </p:nvGraphicFramePr>
        <p:xfrm>
          <a:off x="827088" y="996950"/>
          <a:ext cx="7712075" cy="2470150"/>
        </p:xfrm>
        <a:graphic>
          <a:graphicData uri="http://schemas.openxmlformats.org/presentationml/2006/ole">
            <mc:AlternateContent xmlns:mc="http://schemas.openxmlformats.org/markup-compatibility/2006">
              <mc:Choice xmlns:v="urn:schemas-microsoft-com:vml" Requires="v">
                <p:oleObj spid="_x0000_s4129" name="Visio" r:id="rId3" imgW="19311804" imgH="6184360" progId="Visio.Drawing.11">
                  <p:embed/>
                </p:oleObj>
              </mc:Choice>
              <mc:Fallback>
                <p:oleObj name="Visio" r:id="rId3" imgW="19311804" imgH="618436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996950"/>
                        <a:ext cx="7712075"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a:spLocks noChangeArrowheads="1"/>
          </p:cNvSpPr>
          <p:nvPr/>
        </p:nvSpPr>
        <p:spPr bwMode="auto">
          <a:xfrm>
            <a:off x="684212" y="4246563"/>
            <a:ext cx="2303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600" dirty="0">
                <a:latin typeface="Times New Roman" pitchFamily="18" charset="0"/>
                <a:cs typeface="Arial" charset="0"/>
              </a:rPr>
              <a:t>25 GHz / </a:t>
            </a:r>
            <a:r>
              <a:rPr lang="en-US" altLang="el-GR" sz="1600" dirty="0" smtClean="0">
                <a:latin typeface="Times New Roman" pitchFamily="18" charset="0"/>
                <a:cs typeface="Arial" charset="0"/>
              </a:rPr>
              <a:t>15 = 1.66 GHz</a:t>
            </a:r>
            <a:endParaRPr lang="en-US" altLang="el-GR" sz="1600" dirty="0">
              <a:latin typeface="Times New Roman" pitchFamily="18" charset="0"/>
              <a:cs typeface="Arial" charset="0"/>
            </a:endParaRPr>
          </a:p>
        </p:txBody>
      </p:sp>
      <p:sp>
        <p:nvSpPr>
          <p:cNvPr id="6" name="TextBox 5"/>
          <p:cNvSpPr txBox="1">
            <a:spLocks noChangeArrowheads="1"/>
          </p:cNvSpPr>
          <p:nvPr/>
        </p:nvSpPr>
        <p:spPr bwMode="auto">
          <a:xfrm>
            <a:off x="539750" y="3489325"/>
            <a:ext cx="3311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2000">
                <a:latin typeface="Times New Roman" pitchFamily="18" charset="0"/>
                <a:cs typeface="Arial" charset="0"/>
              </a:rPr>
              <a:t>M=15 </a:t>
            </a:r>
            <a:r>
              <a:rPr lang="en-US" altLang="el-GR" sz="2000">
                <a:solidFill>
                  <a:srgbClr val="C00000"/>
                </a:solidFill>
                <a:latin typeface="Times New Roman" pitchFamily="18" charset="0"/>
                <a:cs typeface="Arial" charset="0"/>
              </a:rPr>
              <a:t>sub-band processors</a:t>
            </a:r>
          </a:p>
        </p:txBody>
      </p:sp>
      <p:sp>
        <p:nvSpPr>
          <p:cNvPr id="7" name="TextBox 6"/>
          <p:cNvSpPr txBox="1">
            <a:spLocks noChangeArrowheads="1"/>
          </p:cNvSpPr>
          <p:nvPr/>
        </p:nvSpPr>
        <p:spPr bwMode="auto">
          <a:xfrm>
            <a:off x="539750" y="3887788"/>
            <a:ext cx="256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600">
                <a:latin typeface="Times New Roman" pitchFamily="18" charset="0"/>
                <a:cs typeface="Arial" charset="0"/>
              </a:rPr>
              <a:t>each handling a sub-band of </a:t>
            </a:r>
          </a:p>
        </p:txBody>
      </p:sp>
      <p:sp>
        <p:nvSpPr>
          <p:cNvPr id="10" name="TextBox 9"/>
          <p:cNvSpPr txBox="1"/>
          <p:nvPr/>
        </p:nvSpPr>
        <p:spPr>
          <a:xfrm>
            <a:off x="3419872" y="4077072"/>
            <a:ext cx="5713413" cy="2308225"/>
          </a:xfrm>
          <a:prstGeom prst="rect">
            <a:avLst/>
          </a:prstGeom>
          <a:noFill/>
        </p:spPr>
        <p:txBody>
          <a:bodyPr>
            <a:spAutoFit/>
          </a:bodyPr>
          <a:lstStyle/>
          <a:p>
            <a:pPr>
              <a:defRPr/>
            </a:pPr>
            <a:r>
              <a:rPr lang="en-US" dirty="0"/>
              <a:t>We win </a:t>
            </a:r>
            <a:r>
              <a:rPr lang="en-US" b="1" dirty="0"/>
              <a:t>big-time</a:t>
            </a:r>
            <a:r>
              <a:rPr lang="en-US" dirty="0"/>
              <a:t> because:</a:t>
            </a:r>
          </a:p>
          <a:p>
            <a:pPr marL="342900" indent="-342900">
              <a:buFont typeface="Arial" panose="020B0604020202020204" pitchFamily="34" charset="0"/>
              <a:buChar char="•"/>
              <a:defRPr/>
            </a:pPr>
            <a:r>
              <a:rPr lang="en-US" sz="2000" dirty="0">
                <a:solidFill>
                  <a:srgbClr val="C00000"/>
                </a:solidFill>
              </a:rPr>
              <a:t>In photonic transmission, complexity  is increased </a:t>
            </a:r>
            <a:r>
              <a:rPr lang="en-US" sz="2000" dirty="0" err="1">
                <a:solidFill>
                  <a:srgbClr val="C00000"/>
                </a:solidFill>
              </a:rPr>
              <a:t>quadratically</a:t>
            </a:r>
            <a:r>
              <a:rPr lang="en-US" sz="2000" dirty="0">
                <a:solidFill>
                  <a:srgbClr val="C00000"/>
                </a:solidFill>
              </a:rPr>
              <a:t> with bandwidth; and we reduce it!!!</a:t>
            </a:r>
          </a:p>
          <a:p>
            <a:pPr marL="342900" indent="-342900">
              <a:buFont typeface="Arial" panose="020B0604020202020204" pitchFamily="34" charset="0"/>
              <a:buChar char="•"/>
              <a:defRPr/>
            </a:pPr>
            <a:r>
              <a:rPr lang="en-US" sz="2000" dirty="0">
                <a:solidFill>
                  <a:srgbClr val="808000"/>
                </a:solidFill>
              </a:rPr>
              <a:t>We made the filter-bank HW efficient using novel algorithms</a:t>
            </a:r>
          </a:p>
          <a:p>
            <a:pPr marL="342900" indent="-342900">
              <a:buFont typeface="Arial" panose="020B0604020202020204" pitchFamily="34" charset="0"/>
              <a:buChar char="•"/>
              <a:defRPr/>
            </a:pPr>
            <a:r>
              <a:rPr lang="en-US" sz="2000" dirty="0"/>
              <a:t>The computational load for each sub-band </a:t>
            </a:r>
            <a:br>
              <a:rPr lang="en-US" sz="2000" dirty="0"/>
            </a:br>
            <a:r>
              <a:rPr lang="en-US" sz="2000" dirty="0"/>
              <a:t> is reduced much more than a factor of 1/M</a:t>
            </a:r>
            <a:endParaRPr lang="en-US" sz="2000" baseline="30000" dirty="0"/>
          </a:p>
        </p:txBody>
      </p:sp>
      <p:sp>
        <p:nvSpPr>
          <p:cNvPr id="20" name="TextBox 19"/>
          <p:cNvSpPr txBox="1">
            <a:spLocks noChangeArrowheads="1"/>
          </p:cNvSpPr>
          <p:nvPr/>
        </p:nvSpPr>
        <p:spPr bwMode="auto">
          <a:xfrm>
            <a:off x="2697163" y="2763838"/>
            <a:ext cx="3286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2400">
                <a:solidFill>
                  <a:srgbClr val="808000"/>
                </a:solidFill>
                <a:latin typeface="Times New Roman" pitchFamily="18" charset="0"/>
                <a:cs typeface="Arial" charset="0"/>
              </a:rPr>
              <a:t>Freq. domain parallelization</a:t>
            </a:r>
          </a:p>
        </p:txBody>
      </p:sp>
      <p:sp>
        <p:nvSpPr>
          <p:cNvPr id="15" name="Right Arrow 14"/>
          <p:cNvSpPr>
            <a:spLocks noChangeArrowheads="1"/>
          </p:cNvSpPr>
          <p:nvPr/>
        </p:nvSpPr>
        <p:spPr bwMode="auto">
          <a:xfrm rot="10800000">
            <a:off x="2154238" y="2786063"/>
            <a:ext cx="500062" cy="274637"/>
          </a:xfrm>
          <a:prstGeom prst="rightArrow">
            <a:avLst>
              <a:gd name="adj1" fmla="val 50000"/>
              <a:gd name="adj2" fmla="val 50199"/>
            </a:avLst>
          </a:prstGeom>
          <a:solidFill>
            <a:schemeClr val="accent1"/>
          </a:solidFill>
          <a:ln w="9525" algn="ctr">
            <a:solidFill>
              <a:schemeClr val="tx1"/>
            </a:solidFill>
            <a:round/>
            <a:headEnd/>
            <a:tailEnd/>
          </a:ln>
        </p:spPr>
        <p:txBody>
          <a:bodyPr wrap="none" anchor="ct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endParaRPr lang="el-GR" altLang="el-GR" sz="1800" i="1">
              <a:latin typeface="Arial" charset="0"/>
              <a:cs typeface="Arial" charset="0"/>
            </a:endParaRPr>
          </a:p>
        </p:txBody>
      </p:sp>
      <p:cxnSp>
        <p:nvCxnSpPr>
          <p:cNvPr id="21" name="Straight Arrow Connector 20"/>
          <p:cNvCxnSpPr>
            <a:cxnSpLocks noChangeShapeType="1"/>
          </p:cNvCxnSpPr>
          <p:nvPr/>
        </p:nvCxnSpPr>
        <p:spPr bwMode="auto">
          <a:xfrm>
            <a:off x="1409700" y="3349625"/>
            <a:ext cx="146050"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3" name="Straight Arrow Connector 22"/>
          <p:cNvCxnSpPr>
            <a:cxnSpLocks noChangeShapeType="1"/>
          </p:cNvCxnSpPr>
          <p:nvPr/>
        </p:nvCxnSpPr>
        <p:spPr bwMode="auto">
          <a:xfrm flipH="1">
            <a:off x="1622425" y="3349625"/>
            <a:ext cx="119063"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5" name="TextBox 24"/>
          <p:cNvSpPr txBox="1">
            <a:spLocks noChangeArrowheads="1"/>
          </p:cNvSpPr>
          <p:nvPr/>
        </p:nvSpPr>
        <p:spPr bwMode="auto">
          <a:xfrm rot="-5400000">
            <a:off x="1390650" y="3197226"/>
            <a:ext cx="4143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500">
                <a:latin typeface="Times New Roman" pitchFamily="18" charset="0"/>
                <a:cs typeface="Arial" charset="0"/>
              </a:rPr>
              <a:t>1.66 GHz</a:t>
            </a:r>
          </a:p>
        </p:txBody>
      </p:sp>
    </p:spTree>
    <p:extLst>
      <p:ext uri="{BB962C8B-B14F-4D97-AF65-F5344CB8AC3E}">
        <p14:creationId xmlns:p14="http://schemas.microsoft.com/office/powerpoint/2010/main" val="1494466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25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25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50"/>
                                        <p:tgtEl>
                                          <p:spTgt spid="6"/>
                                        </p:tgtEl>
                                      </p:cBhvr>
                                    </p:animEffect>
                                  </p:childTnLst>
                                </p:cTn>
                              </p:par>
                            </p:childTnLst>
                          </p:cTn>
                        </p:par>
                        <p:par>
                          <p:cTn id="23" fill="hold" nodeType="afterGroup">
                            <p:stCondLst>
                              <p:cond delay="25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250"/>
                                        <p:tgtEl>
                                          <p:spTgt spid="7"/>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250"/>
                                        <p:tgtEl>
                                          <p:spTgt spid="5"/>
                                        </p:tgtEl>
                                      </p:cBhvr>
                                    </p:animEffect>
                                  </p:childTnLst>
                                </p:cTn>
                              </p:par>
                            </p:childTnLst>
                          </p:cTn>
                        </p:par>
                        <p:par>
                          <p:cTn id="31" fill="hold" nodeType="afterGroup">
                            <p:stCondLst>
                              <p:cond delay="75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2"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500"/>
                                        <p:tgtEl>
                                          <p:spTgt spid="23"/>
                                        </p:tgtEl>
                                      </p:cBhvr>
                                    </p:animEffect>
                                  </p:childTnLst>
                                </p:cTn>
                              </p:par>
                            </p:childTnLst>
                          </p:cTn>
                        </p:par>
                        <p:par>
                          <p:cTn id="38" fill="hold" nodeType="afterGroup">
                            <p:stCondLst>
                              <p:cond delay="1250"/>
                            </p:stCondLst>
                            <p:childTnLst>
                              <p:par>
                                <p:cTn id="39" presetID="2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250"/>
                                        <p:tgtEl>
                                          <p:spTgt spid="25"/>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10">
                                            <p:txEl>
                                              <p:pRg st="0" end="0"/>
                                            </p:txEl>
                                          </p:spTgt>
                                        </p:tgtEl>
                                        <p:attrNameLst>
                                          <p:attrName>style.visibility</p:attrName>
                                        </p:attrNameLst>
                                      </p:cBhvr>
                                      <p:to>
                                        <p:strVal val="visible"/>
                                      </p:to>
                                    </p:set>
                                    <p:animEffect transition="in" filter="wipe(left)">
                                      <p:cBhvr>
                                        <p:cTn id="46" dur="250"/>
                                        <p:tgtEl>
                                          <p:spTgt spid="10">
                                            <p:txEl>
                                              <p:pRg st="0" end="0"/>
                                            </p:txEl>
                                          </p:spTgt>
                                        </p:tgtEl>
                                      </p:cBhvr>
                                    </p:animEffect>
                                  </p:childTnLst>
                                </p:cTn>
                              </p:par>
                            </p:childTnLst>
                          </p:cTn>
                        </p:par>
                        <p:par>
                          <p:cTn id="47" fill="hold" nodeType="afterGroup">
                            <p:stCondLst>
                              <p:cond delay="250"/>
                            </p:stCondLst>
                            <p:childTnLst>
                              <p:par>
                                <p:cTn id="48" presetID="22" presetClass="entr" presetSubtype="8" fill="hold" nodeType="afterEffect">
                                  <p:stCondLst>
                                    <p:cond delay="0"/>
                                  </p:stCondLst>
                                  <p:childTnLst>
                                    <p:set>
                                      <p:cBhvr>
                                        <p:cTn id="49" dur="1" fill="hold">
                                          <p:stCondLst>
                                            <p:cond delay="0"/>
                                          </p:stCondLst>
                                        </p:cTn>
                                        <p:tgtEl>
                                          <p:spTgt spid="10">
                                            <p:txEl>
                                              <p:pRg st="2" end="2"/>
                                            </p:txEl>
                                          </p:spTgt>
                                        </p:tgtEl>
                                        <p:attrNameLst>
                                          <p:attrName>style.visibility</p:attrName>
                                        </p:attrNameLst>
                                      </p:cBhvr>
                                      <p:to>
                                        <p:strVal val="visible"/>
                                      </p:to>
                                    </p:set>
                                    <p:animEffect transition="in" filter="wipe(left)">
                                      <p:cBhvr>
                                        <p:cTn id="50" dur="250"/>
                                        <p:tgtEl>
                                          <p:spTgt spid="10">
                                            <p:txEl>
                                              <p:pRg st="2" end="2"/>
                                            </p:txEl>
                                          </p:spTgt>
                                        </p:tgtEl>
                                      </p:cBhvr>
                                    </p:animEffect>
                                  </p:childTnLst>
                                </p:cTn>
                              </p:par>
                            </p:childTnLst>
                          </p:cTn>
                        </p:par>
                        <p:par>
                          <p:cTn id="51" fill="hold" nodeType="afterGroup">
                            <p:stCondLst>
                              <p:cond delay="500"/>
                            </p:stCondLst>
                            <p:childTnLst>
                              <p:par>
                                <p:cTn id="52" presetID="22" presetClass="entr" presetSubtype="8" fill="hold" nodeType="afterEffect">
                                  <p:stCondLst>
                                    <p:cond delay="0"/>
                                  </p:stCondLst>
                                  <p:childTnLst>
                                    <p:set>
                                      <p:cBhvr>
                                        <p:cTn id="53" dur="1" fill="hold">
                                          <p:stCondLst>
                                            <p:cond delay="0"/>
                                          </p:stCondLst>
                                        </p:cTn>
                                        <p:tgtEl>
                                          <p:spTgt spid="10">
                                            <p:txEl>
                                              <p:pRg st="1" end="1"/>
                                            </p:txEl>
                                          </p:spTgt>
                                        </p:tgtEl>
                                        <p:attrNameLst>
                                          <p:attrName>style.visibility</p:attrName>
                                        </p:attrNameLst>
                                      </p:cBhvr>
                                      <p:to>
                                        <p:strVal val="visible"/>
                                      </p:to>
                                    </p:set>
                                    <p:animEffect transition="in" filter="wipe(left)">
                                      <p:cBhvr>
                                        <p:cTn id="54" dur="250"/>
                                        <p:tgtEl>
                                          <p:spTgt spid="10">
                                            <p:txEl>
                                              <p:pRg st="1" end="1"/>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10">
                                            <p:txEl>
                                              <p:pRg st="3" end="3"/>
                                            </p:txEl>
                                          </p:spTgt>
                                        </p:tgtEl>
                                        <p:attrNameLst>
                                          <p:attrName>style.visibility</p:attrName>
                                        </p:attrNameLst>
                                      </p:cBhvr>
                                      <p:to>
                                        <p:strVal val="visible"/>
                                      </p:to>
                                    </p:set>
                                    <p:animEffect transition="in" filter="wipe(left)">
                                      <p:cBhvr>
                                        <p:cTn id="59" dur="25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0" grpId="0"/>
      <p:bldP spid="15" grpId="0" animBg="1"/>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371" y="3213100"/>
            <a:ext cx="6769642" cy="3207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836613"/>
            <a:ext cx="6153150"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Title 1"/>
          <p:cNvSpPr txBox="1">
            <a:spLocks/>
          </p:cNvSpPr>
          <p:nvPr/>
        </p:nvSpPr>
        <p:spPr bwMode="auto">
          <a:xfrm>
            <a:off x="1835150" y="0"/>
            <a:ext cx="73088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GB" altLang="el-GR" sz="2400" b="1">
                <a:solidFill>
                  <a:schemeClr val="bg1"/>
                </a:solidFill>
              </a:rPr>
              <a:t>Architecture of filter-bank sub-bands receiver</a:t>
            </a:r>
            <a:endParaRPr lang="el-GR" altLang="el-GR" sz="2400" b="1">
              <a:solidFill>
                <a:schemeClr val="bg1"/>
              </a:solidFill>
            </a:endParaRPr>
          </a:p>
        </p:txBody>
      </p:sp>
    </p:spTree>
    <p:extLst>
      <p:ext uri="{BB962C8B-B14F-4D97-AF65-F5344CB8AC3E}">
        <p14:creationId xmlns:p14="http://schemas.microsoft.com/office/powerpoint/2010/main" val="290002476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Overview of Project Objectives and status update</a:t>
            </a:r>
            <a:endParaRPr lang="en-US" kern="0" dirty="0"/>
          </a:p>
        </p:txBody>
      </p:sp>
      <p:sp>
        <p:nvSpPr>
          <p:cNvPr id="6" name="Content Placeholder 1"/>
          <p:cNvSpPr txBox="1">
            <a:spLocks/>
          </p:cNvSpPr>
          <p:nvPr/>
        </p:nvSpPr>
        <p:spPr bwMode="auto">
          <a:xfrm>
            <a:off x="539552" y="1252910"/>
            <a:ext cx="7633219" cy="50564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Clr>
                <a:srgbClr val="A50021"/>
              </a:buClr>
              <a:buFont typeface="Wingdings" pitchFamily="2" charset="2"/>
              <a:buNone/>
              <a:defRPr sz="2800">
                <a:solidFill>
                  <a:schemeClr val="tx1"/>
                </a:solidFill>
                <a:latin typeface="Calibri" pitchFamily="34" charset="0"/>
                <a:ea typeface="Calibri" pitchFamily="34" charset="0"/>
                <a:cs typeface="Calibri" pitchFamily="34" charset="0"/>
              </a:defRPr>
            </a:lvl1pPr>
            <a:lvl2pPr marL="457200" indent="0" algn="ctr" rtl="0" eaLnBrk="0" fontAlgn="base" hangingPunct="0">
              <a:spcBef>
                <a:spcPct val="20000"/>
              </a:spcBef>
              <a:spcAft>
                <a:spcPct val="0"/>
              </a:spcAft>
              <a:buNone/>
              <a:defRPr sz="2400">
                <a:solidFill>
                  <a:schemeClr val="tx1"/>
                </a:solidFill>
                <a:latin typeface="Calibri" pitchFamily="34" charset="0"/>
                <a:ea typeface="Calibri" pitchFamily="34" charset="0"/>
                <a:cs typeface="Calibri" pitchFamily="34" charset="0"/>
              </a:defRPr>
            </a:lvl2pPr>
            <a:lvl3pPr marL="914400" indent="0" algn="ctr" rtl="0" eaLnBrk="0" fontAlgn="base" hangingPunct="0">
              <a:spcBef>
                <a:spcPct val="20000"/>
              </a:spcBef>
              <a:spcAft>
                <a:spcPct val="0"/>
              </a:spcAft>
              <a:buClr>
                <a:srgbClr val="A50021"/>
              </a:buClr>
              <a:buFont typeface="Symbol" pitchFamily="18" charset="2"/>
              <a:buNone/>
              <a:defRPr sz="2000">
                <a:solidFill>
                  <a:schemeClr val="tx1"/>
                </a:solidFill>
                <a:latin typeface="Calibri" pitchFamily="34" charset="0"/>
                <a:ea typeface="Calibri" pitchFamily="34" charset="0"/>
                <a:cs typeface="Calibri" pitchFamily="34" charset="0"/>
              </a:defRPr>
            </a:lvl3pPr>
            <a:lvl4pPr marL="13716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4pPr>
            <a:lvl5pPr marL="18288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5pPr>
            <a:lvl6pPr marL="2286000" indent="0" algn="ctr" rtl="0" fontAlgn="base">
              <a:spcBef>
                <a:spcPct val="20000"/>
              </a:spcBef>
              <a:spcAft>
                <a:spcPct val="0"/>
              </a:spcAft>
              <a:buNone/>
              <a:defRPr>
                <a:solidFill>
                  <a:schemeClr val="tx1"/>
                </a:solidFill>
                <a:latin typeface="+mn-lt"/>
                <a:cs typeface="+mn-cs"/>
              </a:defRPr>
            </a:lvl6pPr>
            <a:lvl7pPr marL="2743200" indent="0" algn="ctr" rtl="0" fontAlgn="base">
              <a:spcBef>
                <a:spcPct val="20000"/>
              </a:spcBef>
              <a:spcAft>
                <a:spcPct val="0"/>
              </a:spcAft>
              <a:buNone/>
              <a:defRPr>
                <a:solidFill>
                  <a:schemeClr val="tx1"/>
                </a:solidFill>
                <a:latin typeface="+mn-lt"/>
                <a:cs typeface="+mn-cs"/>
              </a:defRPr>
            </a:lvl7pPr>
            <a:lvl8pPr marL="3200400" indent="0" algn="ctr" rtl="0" fontAlgn="base">
              <a:spcBef>
                <a:spcPct val="20000"/>
              </a:spcBef>
              <a:spcAft>
                <a:spcPct val="0"/>
              </a:spcAft>
              <a:buNone/>
              <a:defRPr>
                <a:solidFill>
                  <a:schemeClr val="tx1"/>
                </a:solidFill>
                <a:latin typeface="+mn-lt"/>
                <a:cs typeface="+mn-cs"/>
              </a:defRPr>
            </a:lvl8pPr>
            <a:lvl9pPr marL="3657600" indent="0" algn="ctr" rtl="0" fontAlgn="base">
              <a:spcBef>
                <a:spcPct val="20000"/>
              </a:spcBef>
              <a:spcAft>
                <a:spcPct val="0"/>
              </a:spcAft>
              <a:buNone/>
              <a:defRPr>
                <a:solidFill>
                  <a:schemeClr val="tx1"/>
                </a:solidFill>
                <a:latin typeface="+mn-lt"/>
                <a:cs typeface="+mn-cs"/>
              </a:defRPr>
            </a:lvl9pPr>
          </a:lstStyle>
          <a:p>
            <a:pPr marL="457200" indent="-457200" algn="just">
              <a:spcBef>
                <a:spcPts val="1200"/>
              </a:spcBef>
              <a:spcAft>
                <a:spcPts val="1200"/>
              </a:spcAft>
              <a:buFont typeface="Wingdings" panose="05000000000000000000" pitchFamily="2" charset="2"/>
              <a:buChar char="Ø"/>
            </a:pPr>
            <a:r>
              <a:rPr lang="en-GB" sz="2400" b="1" dirty="0">
                <a:solidFill>
                  <a:schemeClr val="tx2">
                    <a:lumMod val="50000"/>
                  </a:schemeClr>
                </a:solidFill>
              </a:rPr>
              <a:t>Objective 1</a:t>
            </a:r>
            <a:r>
              <a:rPr lang="en-GB" sz="2400" dirty="0">
                <a:solidFill>
                  <a:schemeClr val="tx2">
                    <a:lumMod val="50000"/>
                  </a:schemeClr>
                </a:solidFill>
              </a:rPr>
              <a:t>: Development</a:t>
            </a:r>
            <a:r>
              <a:rPr lang="en-US" sz="2400" dirty="0">
                <a:solidFill>
                  <a:schemeClr val="tx2">
                    <a:lumMod val="50000"/>
                  </a:schemeClr>
                </a:solidFill>
              </a:rPr>
              <a:t> of modeling and simulation tools to define system and parameters </a:t>
            </a:r>
            <a:r>
              <a:rPr lang="en-GB" sz="2400" dirty="0">
                <a:solidFill>
                  <a:schemeClr val="tx2">
                    <a:lumMod val="50000"/>
                  </a:schemeClr>
                </a:solidFill>
              </a:rPr>
              <a:t>specifications</a:t>
            </a:r>
            <a:r>
              <a:rPr lang="en-US" sz="2400" dirty="0">
                <a:solidFill>
                  <a:schemeClr val="tx2">
                    <a:lumMod val="50000"/>
                  </a:schemeClr>
                </a:solidFill>
              </a:rPr>
              <a:t> with respect to green aspects and </a:t>
            </a:r>
            <a:r>
              <a:rPr lang="en-US" sz="2400" dirty="0" smtClean="0">
                <a:solidFill>
                  <a:schemeClr val="tx2">
                    <a:lumMod val="50000"/>
                  </a:schemeClr>
                </a:solidFill>
              </a:rPr>
              <a:t>cost.</a:t>
            </a:r>
          </a:p>
          <a:p>
            <a:pPr marL="457200" indent="-457200" algn="just">
              <a:spcBef>
                <a:spcPts val="1200"/>
              </a:spcBef>
              <a:spcAft>
                <a:spcPts val="1200"/>
              </a:spcAft>
              <a:buFont typeface="Wingdings" panose="05000000000000000000" pitchFamily="2" charset="2"/>
              <a:buChar char="Ø"/>
            </a:pPr>
            <a:r>
              <a:rPr lang="en-US" sz="2400" dirty="0" smtClean="0">
                <a:solidFill>
                  <a:schemeClr val="tx2">
                    <a:lumMod val="50000"/>
                  </a:schemeClr>
                </a:solidFill>
              </a:rPr>
              <a:t> </a:t>
            </a:r>
            <a:r>
              <a:rPr lang="en-GB" sz="2400" b="1" dirty="0" smtClean="0">
                <a:solidFill>
                  <a:schemeClr val="tx2">
                    <a:lumMod val="50000"/>
                  </a:schemeClr>
                </a:solidFill>
              </a:rPr>
              <a:t>Objective </a:t>
            </a:r>
            <a:r>
              <a:rPr lang="en-GB" sz="2400" b="1" dirty="0">
                <a:solidFill>
                  <a:schemeClr val="tx2">
                    <a:lumMod val="50000"/>
                  </a:schemeClr>
                </a:solidFill>
              </a:rPr>
              <a:t>2</a:t>
            </a:r>
            <a:r>
              <a:rPr lang="en-GB" sz="2400" dirty="0">
                <a:solidFill>
                  <a:schemeClr val="tx2">
                    <a:lumMod val="50000"/>
                  </a:schemeClr>
                </a:solidFill>
              </a:rPr>
              <a:t>: </a:t>
            </a:r>
            <a:r>
              <a:rPr lang="en-US" sz="2400" dirty="0">
                <a:solidFill>
                  <a:schemeClr val="tx2">
                    <a:lumMod val="50000"/>
                  </a:schemeClr>
                </a:solidFill>
              </a:rPr>
              <a:t>Design and fabrication of all optical </a:t>
            </a:r>
            <a:r>
              <a:rPr lang="en-US" sz="2400" dirty="0" err="1">
                <a:solidFill>
                  <a:schemeClr val="tx2">
                    <a:lumMod val="50000"/>
                  </a:schemeClr>
                </a:solidFill>
              </a:rPr>
              <a:t>iDFT</a:t>
            </a:r>
            <a:r>
              <a:rPr lang="en-US" sz="2400" dirty="0">
                <a:solidFill>
                  <a:schemeClr val="tx2">
                    <a:lumMod val="50000"/>
                  </a:schemeClr>
                </a:solidFill>
              </a:rPr>
              <a:t>/DFT AWG-based </a:t>
            </a:r>
            <a:r>
              <a:rPr lang="en-US" sz="2400" dirty="0" smtClean="0">
                <a:solidFill>
                  <a:schemeClr val="tx2">
                    <a:lumMod val="50000"/>
                  </a:schemeClr>
                </a:solidFill>
              </a:rPr>
              <a:t>structures.</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3</a:t>
            </a:r>
            <a:r>
              <a:rPr lang="en-GB" sz="2400" dirty="0">
                <a:solidFill>
                  <a:schemeClr val="tx2">
                    <a:lumMod val="50000"/>
                  </a:schemeClr>
                </a:solidFill>
              </a:rPr>
              <a:t>: </a:t>
            </a:r>
            <a:r>
              <a:rPr lang="en-US" sz="2400" dirty="0">
                <a:solidFill>
                  <a:schemeClr val="tx2">
                    <a:lumMod val="50000"/>
                  </a:schemeClr>
                </a:solidFill>
              </a:rPr>
              <a:t>Development and fabrication of </a:t>
            </a:r>
            <a:r>
              <a:rPr lang="en-US" sz="2400" dirty="0" err="1">
                <a:solidFill>
                  <a:schemeClr val="tx2">
                    <a:lumMod val="50000"/>
                  </a:schemeClr>
                </a:solidFill>
              </a:rPr>
              <a:t>InP</a:t>
            </a:r>
            <a:r>
              <a:rPr lang="en-US" sz="2400" dirty="0">
                <a:solidFill>
                  <a:schemeClr val="tx2">
                    <a:lumMod val="50000"/>
                  </a:schemeClr>
                </a:solidFill>
              </a:rPr>
              <a:t>-based IQ Mach-</a:t>
            </a:r>
            <a:r>
              <a:rPr lang="en-US" sz="2400" dirty="0" err="1">
                <a:solidFill>
                  <a:schemeClr val="tx2">
                    <a:lumMod val="50000"/>
                  </a:schemeClr>
                </a:solidFill>
              </a:rPr>
              <a:t>Zehnder</a:t>
            </a:r>
            <a:r>
              <a:rPr lang="en-US" sz="2400" dirty="0">
                <a:solidFill>
                  <a:schemeClr val="tx2">
                    <a:lumMod val="50000"/>
                  </a:schemeClr>
                </a:solidFill>
              </a:rPr>
              <a:t> modulator </a:t>
            </a:r>
            <a:r>
              <a:rPr lang="en-US" sz="2400" dirty="0" smtClean="0">
                <a:solidFill>
                  <a:schemeClr val="tx2">
                    <a:lumMod val="50000"/>
                  </a:schemeClr>
                </a:solidFill>
              </a:rPr>
              <a:t>PICs.</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4</a:t>
            </a:r>
            <a:r>
              <a:rPr lang="en-GB" sz="2400" dirty="0">
                <a:solidFill>
                  <a:schemeClr val="tx2">
                    <a:lumMod val="50000"/>
                  </a:schemeClr>
                </a:solidFill>
              </a:rPr>
              <a:t>: Development of advanced hybrid integration </a:t>
            </a:r>
            <a:r>
              <a:rPr lang="en-GB" sz="2400" dirty="0" smtClean="0">
                <a:solidFill>
                  <a:schemeClr val="tx2">
                    <a:lumMod val="50000"/>
                  </a:schemeClr>
                </a:solidFill>
              </a:rPr>
              <a:t>platform </a:t>
            </a:r>
            <a:r>
              <a:rPr lang="en-GB" sz="2400" i="1" dirty="0" smtClean="0">
                <a:solidFill>
                  <a:schemeClr val="tx2">
                    <a:lumMod val="50000"/>
                  </a:schemeClr>
                </a:solidFill>
              </a:rPr>
              <a:t>(…we also developed a monolithic </a:t>
            </a:r>
            <a:r>
              <a:rPr lang="en-GB" sz="2400" i="1" dirty="0" err="1" smtClean="0">
                <a:solidFill>
                  <a:schemeClr val="tx2">
                    <a:lumMod val="50000"/>
                  </a:schemeClr>
                </a:solidFill>
              </a:rPr>
              <a:t>Tx</a:t>
            </a:r>
            <a:r>
              <a:rPr lang="en-GB" sz="2400" i="1" dirty="0" smtClean="0">
                <a:solidFill>
                  <a:schemeClr val="tx2">
                    <a:lumMod val="50000"/>
                  </a:schemeClr>
                </a:solidFill>
              </a:rPr>
              <a:t>!)</a:t>
            </a:r>
          </a:p>
        </p:txBody>
      </p:sp>
      <p:pic>
        <p:nvPicPr>
          <p:cNvPr id="4100"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08843" y="1340768"/>
            <a:ext cx="600001" cy="6869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6151" y="2564904"/>
            <a:ext cx="600001" cy="6869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4310" y="3556993"/>
            <a:ext cx="600001" cy="68694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8172400" y="4661052"/>
            <a:ext cx="859610" cy="928188"/>
            <a:chOff x="8248894" y="4549082"/>
            <a:chExt cx="859610" cy="928188"/>
          </a:xfrm>
        </p:grpSpPr>
        <p:pic>
          <p:nvPicPr>
            <p:cNvPr id="11"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4309" y="4635346"/>
              <a:ext cx="600001" cy="686942"/>
            </a:xfrm>
            <a:prstGeom prst="rect">
              <a:avLst/>
            </a:prstGeom>
            <a:noFill/>
            <a:extLst>
              <a:ext uri="{909E8E84-426E-40DD-AFC4-6F175D3DCCD1}">
                <a14:hiddenFill xmlns:a14="http://schemas.microsoft.com/office/drawing/2010/main">
                  <a:solidFill>
                    <a:srgbClr val="FFFFFF"/>
                  </a:solidFill>
                </a14:hiddenFill>
              </a:ext>
            </a:extLst>
          </p:spPr>
        </p:pic>
        <p:sp>
          <p:nvSpPr>
            <p:cNvPr id="2" name="Left Brace 1"/>
            <p:cNvSpPr/>
            <p:nvPr/>
          </p:nvSpPr>
          <p:spPr>
            <a:xfrm>
              <a:off x="8248894" y="4549082"/>
              <a:ext cx="159950" cy="89614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Left Brace 15"/>
            <p:cNvSpPr/>
            <p:nvPr/>
          </p:nvSpPr>
          <p:spPr>
            <a:xfrm flipH="1">
              <a:off x="8973087" y="4549082"/>
              <a:ext cx="135417" cy="9281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164345456"/>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4838" y="0"/>
            <a:ext cx="7269162" cy="658813"/>
          </a:xfrm>
        </p:spPr>
        <p:txBody>
          <a:bodyPr/>
          <a:lstStyle/>
          <a:p>
            <a:pPr>
              <a:defRPr/>
            </a:pPr>
            <a:r>
              <a:rPr lang="en-US" sz="2800" kern="1200" dirty="0"/>
              <a:t>Live Terabit </a:t>
            </a:r>
            <a:r>
              <a:rPr lang="en-US" sz="2800" kern="1200" dirty="0" err="1"/>
              <a:t>SuperChannel</a:t>
            </a:r>
            <a:r>
              <a:rPr lang="en-US" sz="2800" kern="1200" dirty="0"/>
              <a:t> over </a:t>
            </a:r>
            <a:r>
              <a:rPr lang="en-US" sz="2800" kern="1200" dirty="0" smtClean="0"/>
              <a:t>DFN network</a:t>
            </a:r>
            <a:endParaRPr lang="en-US" sz="2800" kern="1200" dirty="0"/>
          </a:p>
        </p:txBody>
      </p:sp>
      <p:pic>
        <p:nvPicPr>
          <p:cNvPr id="3174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48388" y="1692275"/>
            <a:ext cx="2652712"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Content Placehold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3681413" y="1692275"/>
            <a:ext cx="2466975" cy="2311400"/>
          </a:xfrm>
        </p:spPr>
      </p:pic>
      <p:sp>
        <p:nvSpPr>
          <p:cNvPr id="6" name="TextBox 5"/>
          <p:cNvSpPr txBox="1"/>
          <p:nvPr/>
        </p:nvSpPr>
        <p:spPr>
          <a:xfrm>
            <a:off x="68263" y="4535488"/>
            <a:ext cx="9007475" cy="923925"/>
          </a:xfrm>
          <a:prstGeom prst="rect">
            <a:avLst/>
          </a:prstGeom>
          <a:noFill/>
        </p:spPr>
        <p:txBody>
          <a:bodyPr>
            <a:spAutoFit/>
          </a:bodyPr>
          <a:lstStyle/>
          <a:p>
            <a:pPr>
              <a:defRPr/>
            </a:pPr>
            <a:r>
              <a:rPr lang="en-US" sz="1800" dirty="0"/>
              <a:t>Measured and inferred performance (for best of the 7 channels and best SB): </a:t>
            </a:r>
          </a:p>
          <a:p>
            <a:pPr marL="285750" indent="-285750">
              <a:buFont typeface="Arial" panose="020B0604020202020204" pitchFamily="34" charset="0"/>
              <a:buChar char="•"/>
              <a:defRPr/>
            </a:pPr>
            <a:r>
              <a:rPr lang="en-US" sz="1800" b="1" dirty="0">
                <a:solidFill>
                  <a:srgbClr val="CC00FF"/>
                </a:solidFill>
              </a:rPr>
              <a:t>MER =13.6dB; corresponding EVM =21.1%</a:t>
            </a:r>
            <a:r>
              <a:rPr lang="en-US" sz="1800" dirty="0"/>
              <a:t/>
            </a:r>
            <a:br>
              <a:rPr lang="en-US" sz="1800" dirty="0"/>
            </a:br>
            <a:r>
              <a:rPr lang="en-US" sz="1800" dirty="0"/>
              <a:t>(corresponds to </a:t>
            </a:r>
            <a:r>
              <a:rPr lang="en-US" sz="1800" b="1" dirty="0" err="1">
                <a:solidFill>
                  <a:srgbClr val="CC00FF"/>
                </a:solidFill>
              </a:rPr>
              <a:t>E</a:t>
            </a:r>
            <a:r>
              <a:rPr lang="en-US" sz="1800" b="1" baseline="-25000" dirty="0" err="1">
                <a:solidFill>
                  <a:srgbClr val="CC00FF"/>
                </a:solidFill>
              </a:rPr>
              <a:t>b</a:t>
            </a:r>
            <a:r>
              <a:rPr lang="en-US" sz="1800" b="1" dirty="0">
                <a:solidFill>
                  <a:srgbClr val="CC00FF"/>
                </a:solidFill>
              </a:rPr>
              <a:t>/N</a:t>
            </a:r>
            <a:r>
              <a:rPr lang="en-US" sz="1800" b="1" baseline="-25000" dirty="0">
                <a:solidFill>
                  <a:srgbClr val="CC00FF"/>
                </a:solidFill>
              </a:rPr>
              <a:t>o</a:t>
            </a:r>
            <a:r>
              <a:rPr lang="en-US" sz="1800" b="1" dirty="0">
                <a:solidFill>
                  <a:srgbClr val="CC00FF"/>
                </a:solidFill>
              </a:rPr>
              <a:t> ~ 10dB </a:t>
            </a:r>
            <a:r>
              <a:rPr lang="en-US" sz="1800" dirty="0"/>
              <a:t>and theoretic BER of ~1e-3 for 16-QAM)</a:t>
            </a:r>
          </a:p>
        </p:txBody>
      </p:sp>
      <p:pic>
        <p:nvPicPr>
          <p:cNvPr id="31750"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8475" y="908050"/>
            <a:ext cx="2994025"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7"/>
          <p:cNvSpPr>
            <a:spLocks noChangeArrowheads="1"/>
          </p:cNvSpPr>
          <p:nvPr/>
        </p:nvSpPr>
        <p:spPr bwMode="auto">
          <a:xfrm>
            <a:off x="4108450" y="3927475"/>
            <a:ext cx="1687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a:latin typeface="Times New Roman" pitchFamily="18" charset="0"/>
                <a:cs typeface="Arial" charset="0"/>
              </a:rPr>
              <a:t>@PolDemux IN</a:t>
            </a:r>
          </a:p>
        </p:txBody>
      </p:sp>
      <p:sp>
        <p:nvSpPr>
          <p:cNvPr id="31752" name="Rectangle 8"/>
          <p:cNvSpPr>
            <a:spLocks noChangeArrowheads="1"/>
          </p:cNvSpPr>
          <p:nvPr/>
        </p:nvSpPr>
        <p:spPr bwMode="auto">
          <a:xfrm>
            <a:off x="6529388" y="3848100"/>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a:latin typeface="Times New Roman" pitchFamily="18" charset="0"/>
                <a:cs typeface="Arial" charset="0"/>
              </a:rPr>
              <a:t>@Carrier and Phase</a:t>
            </a:r>
          </a:p>
          <a:p>
            <a:pPr>
              <a:spcBef>
                <a:spcPct val="0"/>
              </a:spcBef>
              <a:buClrTx/>
              <a:buFontTx/>
              <a:buNone/>
            </a:pPr>
            <a:r>
              <a:rPr lang="en-US" altLang="el-GR" sz="1800">
                <a:latin typeface="Times New Roman" pitchFamily="18" charset="0"/>
                <a:cs typeface="Arial" charset="0"/>
              </a:rPr>
              <a:t>Recovery OUT</a:t>
            </a:r>
          </a:p>
        </p:txBody>
      </p:sp>
      <p:sp>
        <p:nvSpPr>
          <p:cNvPr id="31753" name="Rectangle 13"/>
          <p:cNvSpPr>
            <a:spLocks noChangeArrowheads="1"/>
          </p:cNvSpPr>
          <p:nvPr/>
        </p:nvSpPr>
        <p:spPr bwMode="auto">
          <a:xfrm>
            <a:off x="6743700" y="1466850"/>
            <a:ext cx="1573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a:cs typeface="Arial" charset="0"/>
              </a:rPr>
              <a:t>CFO =95.4MHz</a:t>
            </a:r>
            <a:endParaRPr lang="en-US" altLang="el-GR" sz="1800">
              <a:latin typeface="Times New Roman" pitchFamily="18" charset="0"/>
              <a:cs typeface="Arial" charset="0"/>
            </a:endParaRPr>
          </a:p>
        </p:txBody>
      </p:sp>
      <p:sp>
        <p:nvSpPr>
          <p:cNvPr id="3" name="TextBox 2"/>
          <p:cNvSpPr txBox="1">
            <a:spLocks noChangeArrowheads="1"/>
          </p:cNvSpPr>
          <p:nvPr/>
        </p:nvSpPr>
        <p:spPr bwMode="auto">
          <a:xfrm>
            <a:off x="0" y="5537200"/>
            <a:ext cx="9144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US" altLang="el-GR" sz="2400" b="1" dirty="0">
                <a:solidFill>
                  <a:srgbClr val="A50021"/>
                </a:solidFill>
                <a:latin typeface="Times New Roman" pitchFamily="18" charset="0"/>
                <a:cs typeface="Arial" charset="0"/>
              </a:rPr>
              <a:t>The filter-bank based algorithms were resilient and corrected the signal after transmission over a live network with adverse conditions</a:t>
            </a:r>
          </a:p>
        </p:txBody>
      </p:sp>
    </p:spTree>
    <p:extLst>
      <p:ext uri="{BB962C8B-B14F-4D97-AF65-F5344CB8AC3E}">
        <p14:creationId xmlns:p14="http://schemas.microsoft.com/office/powerpoint/2010/main" val="15564129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150" y="6350"/>
            <a:ext cx="7308850" cy="685800"/>
          </a:xfrm>
        </p:spPr>
        <p:txBody>
          <a:bodyPr/>
          <a:lstStyle/>
          <a:p>
            <a:r>
              <a:rPr lang="en-US" altLang="el-GR" sz="2800" smtClean="0"/>
              <a:t>Experiment over Bezeq’s submarine network</a:t>
            </a:r>
            <a:endParaRPr lang="he-IL" altLang="el-GR" sz="2800" smtClean="0"/>
          </a:p>
        </p:txBody>
      </p:sp>
      <p:sp>
        <p:nvSpPr>
          <p:cNvPr id="32771" name="Content Placeholder 2"/>
          <p:cNvSpPr>
            <a:spLocks noGrp="1"/>
          </p:cNvSpPr>
          <p:nvPr>
            <p:ph idx="1"/>
          </p:nvPr>
        </p:nvSpPr>
        <p:spPr>
          <a:xfrm>
            <a:off x="457200" y="1071563"/>
            <a:ext cx="5338763" cy="3221037"/>
          </a:xfrm>
        </p:spPr>
        <p:txBody>
          <a:bodyPr/>
          <a:lstStyle/>
          <a:p>
            <a:r>
              <a:rPr lang="en-US" altLang="el-GR" sz="2400" smtClean="0"/>
              <a:t>Experiment over cable connecting Israel and Europe (Italy)</a:t>
            </a:r>
          </a:p>
          <a:p>
            <a:r>
              <a:rPr lang="en-US" altLang="el-GR" sz="2400" smtClean="0"/>
              <a:t>Transmission in live commercial cable carrying most of Israel internet traffic</a:t>
            </a:r>
          </a:p>
          <a:p>
            <a:r>
              <a:rPr lang="en-US" altLang="el-GR" sz="2400" smtClean="0"/>
              <a:t>Link length of ~4600km with 42 spans</a:t>
            </a:r>
            <a:endParaRPr lang="he-IL" altLang="el-GR" sz="2400" smtClean="0"/>
          </a:p>
          <a:p>
            <a:endParaRPr lang="he-IL" altLang="el-GR" sz="2400" smtClean="0"/>
          </a:p>
        </p:txBody>
      </p:sp>
      <p:pic>
        <p:nvPicPr>
          <p:cNvPr id="32772"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325" y="908720"/>
            <a:ext cx="2592388"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325" y="3783682"/>
            <a:ext cx="2592388"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1188" y="3356645"/>
            <a:ext cx="5095875"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57428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150" y="3175"/>
            <a:ext cx="7308850" cy="731838"/>
          </a:xfrm>
        </p:spPr>
        <p:txBody>
          <a:bodyPr>
            <a:noAutofit/>
          </a:bodyPr>
          <a:lstStyle/>
          <a:p>
            <a:pPr>
              <a:defRPr/>
            </a:pPr>
            <a:r>
              <a:rPr lang="en-US" sz="2800" dirty="0" smtClean="0">
                <a:effectLst>
                  <a:outerShdw blurRad="38100" dist="38100" dir="2700000" algn="tl">
                    <a:srgbClr val="000000">
                      <a:alpha val="43137"/>
                    </a:srgbClr>
                  </a:outerShdw>
                </a:effectLst>
              </a:rPr>
              <a:t>FPGA hardware implementation architecture</a:t>
            </a:r>
            <a:endParaRPr lang="en-US" sz="2800" dirty="0">
              <a:effectLst>
                <a:outerShdw blurRad="38100" dist="38100" dir="2700000" algn="tl">
                  <a:srgbClr val="000000">
                    <a:alpha val="43137"/>
                  </a:srgbClr>
                </a:outerShdw>
              </a:effectLst>
            </a:endParaRPr>
          </a:p>
        </p:txBody>
      </p:sp>
      <p:grpSp>
        <p:nvGrpSpPr>
          <p:cNvPr id="37891" name="Group 11"/>
          <p:cNvGrpSpPr>
            <a:grpSpLocks/>
          </p:cNvGrpSpPr>
          <p:nvPr/>
        </p:nvGrpSpPr>
        <p:grpSpPr bwMode="auto">
          <a:xfrm>
            <a:off x="3443089" y="980728"/>
            <a:ext cx="3798888" cy="5010150"/>
            <a:chOff x="95250" y="795338"/>
            <a:chExt cx="3798888" cy="5834062"/>
          </a:xfrm>
        </p:grpSpPr>
        <p:graphicFrame>
          <p:nvGraphicFramePr>
            <p:cNvPr id="37899" name="Object 8"/>
            <p:cNvGraphicFramePr>
              <a:graphicFrameLocks noChangeAspect="1"/>
            </p:cNvGraphicFramePr>
            <p:nvPr/>
          </p:nvGraphicFramePr>
          <p:xfrm>
            <a:off x="95250" y="795338"/>
            <a:ext cx="3798888" cy="5834062"/>
          </p:xfrm>
          <a:graphic>
            <a:graphicData uri="http://schemas.openxmlformats.org/presentationml/2006/ole">
              <mc:AlternateContent xmlns:mc="http://schemas.openxmlformats.org/markup-compatibility/2006">
                <mc:Choice xmlns:v="urn:schemas-microsoft-com:vml" Requires="v">
                  <p:oleObj spid="_x0000_s2110" name="Visio" r:id="rId4" imgW="19834740" imgH="30454750" progId="Visio.Drawing.11">
                    <p:embed/>
                  </p:oleObj>
                </mc:Choice>
                <mc:Fallback>
                  <p:oleObj name="Visio" r:id="rId4" imgW="19834740" imgH="3045475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 y="795338"/>
                          <a:ext cx="3798888" cy="583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7900" name="Group 5"/>
            <p:cNvGrpSpPr>
              <a:grpSpLocks/>
            </p:cNvGrpSpPr>
            <p:nvPr/>
          </p:nvGrpSpPr>
          <p:grpSpPr bwMode="auto">
            <a:xfrm>
              <a:off x="2419337" y="882842"/>
              <a:ext cx="454819" cy="1003446"/>
              <a:chOff x="2947987" y="867152"/>
              <a:chExt cx="454819" cy="1003446"/>
            </a:xfrm>
          </p:grpSpPr>
          <p:pic>
            <p:nvPicPr>
              <p:cNvPr id="37906"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867152"/>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7"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150103"/>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8"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433054"/>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9"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716004"/>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901" name="Group 44"/>
            <p:cNvGrpSpPr>
              <a:grpSpLocks/>
            </p:cNvGrpSpPr>
            <p:nvPr/>
          </p:nvGrpSpPr>
          <p:grpSpPr bwMode="auto">
            <a:xfrm>
              <a:off x="2419337" y="3975691"/>
              <a:ext cx="454819" cy="1003446"/>
              <a:chOff x="2947987" y="867152"/>
              <a:chExt cx="454819" cy="1003446"/>
            </a:xfrm>
          </p:grpSpPr>
          <p:pic>
            <p:nvPicPr>
              <p:cNvPr id="37902"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867152"/>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3"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150103"/>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4"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433054"/>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05" name="Picture 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7" y="1716004"/>
                <a:ext cx="454819" cy="154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0" name="TextBox 9"/>
          <p:cNvSpPr txBox="1">
            <a:spLocks noChangeArrowheads="1"/>
          </p:cNvSpPr>
          <p:nvPr/>
        </p:nvSpPr>
        <p:spPr bwMode="auto">
          <a:xfrm>
            <a:off x="539552" y="1408436"/>
            <a:ext cx="24479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US" altLang="el-GR" sz="1800">
                <a:latin typeface="Times New Roman" pitchFamily="18" charset="0"/>
                <a:cs typeface="Arial" charset="0"/>
              </a:rPr>
              <a:t>Our novel oversampled Filter Bank based sub-banding architecture</a:t>
            </a:r>
          </a:p>
          <a:p>
            <a:pPr algn="ctr">
              <a:spcBef>
                <a:spcPct val="0"/>
              </a:spcBef>
              <a:buClrTx/>
              <a:buFontTx/>
              <a:buNone/>
            </a:pPr>
            <a:r>
              <a:rPr lang="en-US" altLang="el-GR" sz="1800">
                <a:latin typeface="Times New Roman" pitchFamily="18" charset="0"/>
                <a:cs typeface="Arial" charset="0"/>
              </a:rPr>
              <a:t>is highly amenable to implementation in an FPGA chipset</a:t>
            </a:r>
          </a:p>
          <a:p>
            <a:pPr>
              <a:spcBef>
                <a:spcPct val="0"/>
              </a:spcBef>
              <a:buClrTx/>
              <a:buFontTx/>
              <a:buNone/>
            </a:pPr>
            <a:endParaRPr lang="en-US" altLang="el-GR" sz="2400">
              <a:solidFill>
                <a:srgbClr val="009999"/>
              </a:solidFill>
              <a:latin typeface="Times New Roman" pitchFamily="18" charset="0"/>
              <a:cs typeface="Arial" charset="0"/>
            </a:endParaRPr>
          </a:p>
        </p:txBody>
      </p:sp>
      <p:sp>
        <p:nvSpPr>
          <p:cNvPr id="29" name="TextBox 28"/>
          <p:cNvSpPr txBox="1">
            <a:spLocks noChangeArrowheads="1"/>
          </p:cNvSpPr>
          <p:nvPr/>
        </p:nvSpPr>
        <p:spPr bwMode="auto">
          <a:xfrm>
            <a:off x="173038" y="5918870"/>
            <a:ext cx="9026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US" altLang="el-GR" sz="2000" dirty="0">
                <a:solidFill>
                  <a:srgbClr val="A50021"/>
                </a:solidFill>
                <a:latin typeface="Times New Roman" pitchFamily="18" charset="0"/>
                <a:cs typeface="Arial" charset="0"/>
              </a:rPr>
              <a:t>It’s a tree architecture of multi-sub-band Rx’s all fed by the filter-bank front-end</a:t>
            </a:r>
          </a:p>
        </p:txBody>
      </p:sp>
      <p:sp>
        <p:nvSpPr>
          <p:cNvPr id="30" name="TextBox 29"/>
          <p:cNvSpPr txBox="1">
            <a:spLocks noChangeArrowheads="1"/>
          </p:cNvSpPr>
          <p:nvPr/>
        </p:nvSpPr>
        <p:spPr bwMode="auto">
          <a:xfrm>
            <a:off x="7227689" y="1022673"/>
            <a:ext cx="1905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600">
                <a:latin typeface="Times New Roman" pitchFamily="18" charset="0"/>
                <a:cs typeface="Arial" charset="0"/>
              </a:rPr>
              <a:t>We can fit both</a:t>
            </a:r>
          </a:p>
          <a:p>
            <a:pPr>
              <a:spcBef>
                <a:spcPct val="0"/>
              </a:spcBef>
              <a:buClrTx/>
              <a:buFontTx/>
              <a:buNone/>
            </a:pPr>
            <a:r>
              <a:rPr lang="en-US" altLang="el-GR" sz="1600">
                <a:latin typeface="Times New Roman" pitchFamily="18" charset="0"/>
                <a:cs typeface="Arial" charset="0"/>
              </a:rPr>
              <a:t> X and Y filter banks</a:t>
            </a:r>
          </a:p>
          <a:p>
            <a:pPr>
              <a:spcBef>
                <a:spcPct val="0"/>
              </a:spcBef>
              <a:buClrTx/>
              <a:buFontTx/>
              <a:buNone/>
            </a:pPr>
            <a:r>
              <a:rPr lang="en-US" altLang="el-GR" sz="1600">
                <a:latin typeface="Times New Roman" pitchFamily="18" charset="0"/>
                <a:cs typeface="Arial" charset="0"/>
              </a:rPr>
              <a:t>in a single FPGA</a:t>
            </a:r>
          </a:p>
        </p:txBody>
      </p:sp>
      <p:sp>
        <p:nvSpPr>
          <p:cNvPr id="32" name="TextBox 31"/>
          <p:cNvSpPr txBox="1">
            <a:spLocks noChangeArrowheads="1"/>
          </p:cNvSpPr>
          <p:nvPr/>
        </p:nvSpPr>
        <p:spPr bwMode="auto">
          <a:xfrm>
            <a:off x="7207052" y="3529336"/>
            <a:ext cx="17049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600">
                <a:latin typeface="Times New Roman" pitchFamily="18" charset="0"/>
                <a:cs typeface="Arial" charset="0"/>
              </a:rPr>
              <a:t>Then we use as many FPGAs</a:t>
            </a:r>
          </a:p>
          <a:p>
            <a:pPr>
              <a:spcBef>
                <a:spcPct val="0"/>
              </a:spcBef>
              <a:buClrTx/>
              <a:buFontTx/>
              <a:buNone/>
            </a:pPr>
            <a:r>
              <a:rPr lang="en-US" altLang="el-GR" sz="1600">
                <a:latin typeface="Times New Roman" pitchFamily="18" charset="0"/>
                <a:cs typeface="Arial" charset="0"/>
              </a:rPr>
              <a:t>as needed for the 15 sub-band Rx-s</a:t>
            </a:r>
          </a:p>
        </p:txBody>
      </p:sp>
      <p:sp>
        <p:nvSpPr>
          <p:cNvPr id="19" name="TextBox 18"/>
          <p:cNvSpPr txBox="1">
            <a:spLocks noChangeArrowheads="1"/>
          </p:cNvSpPr>
          <p:nvPr/>
        </p:nvSpPr>
        <p:spPr bwMode="auto">
          <a:xfrm>
            <a:off x="3673277" y="383889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2000" b="1">
                <a:latin typeface="Times New Roman" pitchFamily="18" charset="0"/>
                <a:cs typeface="Arial" charset="0"/>
              </a:rPr>
              <a:t>Filter banks</a:t>
            </a:r>
          </a:p>
        </p:txBody>
      </p:sp>
      <p:sp>
        <p:nvSpPr>
          <p:cNvPr id="24" name="TextBox 23"/>
          <p:cNvSpPr txBox="1">
            <a:spLocks noChangeArrowheads="1"/>
          </p:cNvSpPr>
          <p:nvPr/>
        </p:nvSpPr>
        <p:spPr bwMode="auto">
          <a:xfrm>
            <a:off x="5460802" y="2659386"/>
            <a:ext cx="1782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2000" b="1">
                <a:latin typeface="Times New Roman" pitchFamily="18" charset="0"/>
                <a:cs typeface="Arial" charset="0"/>
              </a:rPr>
              <a:t>Sub-band Rx-s</a:t>
            </a:r>
          </a:p>
        </p:txBody>
      </p:sp>
      <p:pic>
        <p:nvPicPr>
          <p:cNvPr id="37898"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25" y="3327153"/>
            <a:ext cx="3359150"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3408870"/>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7704" y="20638"/>
            <a:ext cx="7236296" cy="671512"/>
          </a:xfrm>
        </p:spPr>
        <p:txBody>
          <a:bodyPr/>
          <a:lstStyle/>
          <a:p>
            <a:r>
              <a:rPr lang="en-US" altLang="el-GR" sz="2800" dirty="0" smtClean="0"/>
              <a:t>Current Overall Real-Time Setup</a:t>
            </a:r>
            <a:endParaRPr lang="he-IL" altLang="el-GR" sz="2800" dirty="0" smtClean="0"/>
          </a:p>
        </p:txBody>
      </p:sp>
      <p:sp>
        <p:nvSpPr>
          <p:cNvPr id="4505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endParaRPr lang="he-IL" altLang="el-GR" sz="2400">
              <a:latin typeface="Times New Roman" pitchFamily="18" charset="0"/>
              <a:cs typeface="Arial" charset="0"/>
            </a:endParaRPr>
          </a:p>
        </p:txBody>
      </p:sp>
      <p:sp>
        <p:nvSpPr>
          <p:cNvPr id="45060" name="Rectangle 3"/>
          <p:cNvSpPr>
            <a:spLocks noChangeArrowheads="1"/>
          </p:cNvSpPr>
          <p:nvPr/>
        </p:nvSpPr>
        <p:spPr bwMode="auto">
          <a:xfrm>
            <a:off x="0" y="1066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endParaRPr lang="he-IL" altLang="el-GR" sz="2400">
              <a:latin typeface="Times New Roman" pitchFamily="18" charset="0"/>
              <a:cs typeface="Arial" charset="0"/>
            </a:endParaRPr>
          </a:p>
        </p:txBody>
      </p:sp>
      <p:sp>
        <p:nvSpPr>
          <p:cNvPr id="4506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endParaRPr lang="he-IL" altLang="el-GR" sz="2400">
              <a:latin typeface="Times New Roman" pitchFamily="18" charset="0"/>
              <a:cs typeface="Arial" charset="0"/>
            </a:endParaRPr>
          </a:p>
        </p:txBody>
      </p:sp>
      <p:sp>
        <p:nvSpPr>
          <p:cNvPr id="45062" name="Rectangle 6"/>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endParaRPr lang="he-IL" altLang="el-GR" sz="2400">
              <a:latin typeface="Times New Roman" pitchFamily="18" charset="0"/>
              <a:cs typeface="Arial" charset="0"/>
            </a:endParaRPr>
          </a:p>
        </p:txBody>
      </p:sp>
      <p:pic>
        <p:nvPicPr>
          <p:cNvPr id="45063"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908050"/>
            <a:ext cx="6157912"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0541" y="3645024"/>
            <a:ext cx="3171899" cy="2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5" name="Rectangle 4"/>
          <p:cNvSpPr>
            <a:spLocks noChangeArrowheads="1"/>
          </p:cNvSpPr>
          <p:nvPr/>
        </p:nvSpPr>
        <p:spPr bwMode="auto">
          <a:xfrm>
            <a:off x="1079054" y="6013194"/>
            <a:ext cx="31079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b="1">
                <a:solidFill>
                  <a:srgbClr val="808000"/>
                </a:solidFill>
                <a:latin typeface="Times New Roman" pitchFamily="18" charset="0"/>
                <a:cs typeface="Arial" charset="0"/>
              </a:rPr>
              <a:t>TX Side</a:t>
            </a:r>
          </a:p>
        </p:txBody>
      </p:sp>
      <p:sp>
        <p:nvSpPr>
          <p:cNvPr id="45066" name="Rectangle 6"/>
          <p:cNvSpPr>
            <a:spLocks noChangeArrowheads="1"/>
          </p:cNvSpPr>
          <p:nvPr/>
        </p:nvSpPr>
        <p:spPr bwMode="auto">
          <a:xfrm>
            <a:off x="5360542" y="6013194"/>
            <a:ext cx="3100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b="1">
                <a:solidFill>
                  <a:srgbClr val="808000"/>
                </a:solidFill>
                <a:latin typeface="Times New Roman" pitchFamily="18" charset="0"/>
                <a:cs typeface="Arial" charset="0"/>
              </a:rPr>
              <a:t>RX Side</a:t>
            </a:r>
          </a:p>
        </p:txBody>
      </p:sp>
      <p:pic>
        <p:nvPicPr>
          <p:cNvPr id="45067"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054" y="3645024"/>
            <a:ext cx="3173385" cy="2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8005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025" y="20638"/>
            <a:ext cx="7292975" cy="671512"/>
          </a:xfrm>
        </p:spPr>
        <p:txBody>
          <a:bodyPr/>
          <a:lstStyle/>
          <a:p>
            <a:r>
              <a:rPr lang="en-US" altLang="el-GR" sz="3200" smtClean="0"/>
              <a:t>Real-Time Experimental Results (ECOC’16)</a:t>
            </a:r>
            <a:endParaRPr lang="he-IL" altLang="el-GR" sz="3200" smtClean="0"/>
          </a:p>
        </p:txBody>
      </p:sp>
      <p:sp>
        <p:nvSpPr>
          <p:cNvPr id="47107" name="Content Placeholder 2"/>
          <p:cNvSpPr>
            <a:spLocks noGrp="1"/>
          </p:cNvSpPr>
          <p:nvPr>
            <p:ph idx="1"/>
          </p:nvPr>
        </p:nvSpPr>
        <p:spPr>
          <a:xfrm>
            <a:off x="179512" y="3717305"/>
            <a:ext cx="8928992" cy="2592015"/>
          </a:xfrm>
        </p:spPr>
        <p:txBody>
          <a:bodyPr/>
          <a:lstStyle/>
          <a:p>
            <a:r>
              <a:rPr lang="da-DK" altLang="el-GR" sz="1800" dirty="0" smtClean="0"/>
              <a:t>Maximally attainable SNR ~18dB. Beyond back-to-back, the transmission distance was tested over 100km SMF, yielding minor performance loss.</a:t>
            </a:r>
          </a:p>
          <a:p>
            <a:pPr lvl="1"/>
            <a:r>
              <a:rPr lang="da-DK" altLang="el-GR" sz="1600" dirty="0" smtClean="0"/>
              <a:t>Upon using both polarizations (POL) yielded SNR degradation of ~1dB</a:t>
            </a:r>
          </a:p>
          <a:p>
            <a:r>
              <a:rPr lang="da-DK" altLang="el-GR" sz="1800" dirty="0" smtClean="0"/>
              <a:t>In addition we measured the performance as a function of sub-band number and again as expected we see some small degradation in performance, mainly due to ADC filter attenuation. </a:t>
            </a:r>
          </a:p>
          <a:p>
            <a:r>
              <a:rPr lang="da-DK" altLang="el-GR" sz="1800" dirty="0" smtClean="0"/>
              <a:t>In all measurements, the tested BER was under the soft FEC 3.8e-3 limit, indicating feasibility for practical  OFDM implementations at very high spectral and power efficiency.</a:t>
            </a:r>
            <a:endParaRPr lang="en-US" altLang="el-GR" sz="1800" dirty="0" smtClean="0"/>
          </a:p>
        </p:txBody>
      </p:sp>
      <p:pic>
        <p:nvPicPr>
          <p:cNvPr id="471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 y="1139255"/>
            <a:ext cx="3482975"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75" y="1139255"/>
            <a:ext cx="2962275"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7900" y="1151955"/>
            <a:ext cx="319722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1025" y="1720280"/>
            <a:ext cx="10445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7163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341438"/>
            <a:ext cx="7772400" cy="2366962"/>
          </a:xfrm>
          <a:ln>
            <a:miter lim="800000"/>
            <a:headEnd/>
            <a:tailEnd/>
          </a:ln>
        </p:spPr>
        <p:txBody>
          <a:bodyPr anchor="t"/>
          <a:lstStyle/>
          <a:p>
            <a:pPr eaLnBrk="1" hangingPunct="1">
              <a:defRPr/>
            </a:pP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r>
              <a:rPr lang="en-US" sz="3200" dirty="0" smtClean="0">
                <a:solidFill>
                  <a:srgbClr val="C80000"/>
                </a:solidFill>
              </a:rPr>
              <a:t/>
            </a:r>
            <a:br>
              <a:rPr lang="en-US" sz="3200" dirty="0" smtClean="0">
                <a:solidFill>
                  <a:srgbClr val="C80000"/>
                </a:solidFill>
              </a:rPr>
            </a:br>
            <a:endParaRPr lang="en-US" dirty="0" smtClean="0">
              <a:solidFill>
                <a:srgbClr val="C80000"/>
              </a:solidFill>
            </a:endParaRPr>
          </a:p>
        </p:txBody>
      </p:sp>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ASTRON t</a:t>
            </a:r>
            <a:r>
              <a:rPr lang="en-US" dirty="0" smtClean="0">
                <a:effectLst/>
              </a:rPr>
              <a:t>estbed </a:t>
            </a:r>
            <a:r>
              <a:rPr lang="en-US" dirty="0">
                <a:effectLst/>
              </a:rPr>
              <a:t>development </a:t>
            </a:r>
            <a:r>
              <a:rPr lang="en-US" dirty="0" smtClean="0">
                <a:effectLst/>
              </a:rPr>
              <a:t>for performance </a:t>
            </a:r>
            <a:r>
              <a:rPr lang="en-US" dirty="0">
                <a:effectLst/>
              </a:rPr>
              <a:t>evaluation of the transceiver </a:t>
            </a:r>
            <a:r>
              <a:rPr lang="en-US" dirty="0" smtClean="0">
                <a:effectLst/>
              </a:rPr>
              <a:t>modules</a:t>
            </a:r>
            <a:endParaRPr lang="en-US" dirty="0">
              <a:effectLst/>
            </a:endParaRPr>
          </a:p>
        </p:txBody>
      </p:sp>
      <p:sp>
        <p:nvSpPr>
          <p:cNvPr id="11" name="Text Placeholder 2"/>
          <p:cNvSpPr txBox="1">
            <a:spLocks/>
          </p:cNvSpPr>
          <p:nvPr/>
        </p:nvSpPr>
        <p:spPr bwMode="auto">
          <a:xfrm>
            <a:off x="2055813" y="5135563"/>
            <a:ext cx="2116137"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l" rtl="0" eaLnBrk="0" fontAlgn="base" hangingPunct="0">
              <a:spcBef>
                <a:spcPct val="20000"/>
              </a:spcBef>
              <a:spcAft>
                <a:spcPct val="0"/>
              </a:spcAft>
              <a:buClr>
                <a:srgbClr val="A50021"/>
              </a:buClr>
              <a:buFont typeface="Wingdings" pitchFamily="2" charset="2"/>
              <a:buNone/>
              <a:defRPr sz="1800" baseline="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lgn="ctr">
              <a:defRPr/>
            </a:pPr>
            <a:endParaRPr lang="en-GB" altLang="en-US" b="1" kern="0" dirty="0" smtClean="0"/>
          </a:p>
        </p:txBody>
      </p:sp>
      <p:grpSp>
        <p:nvGrpSpPr>
          <p:cNvPr id="28677" name="Group 2"/>
          <p:cNvGrpSpPr>
            <a:grpSpLocks/>
          </p:cNvGrpSpPr>
          <p:nvPr/>
        </p:nvGrpSpPr>
        <p:grpSpPr bwMode="auto">
          <a:xfrm>
            <a:off x="701550" y="1233587"/>
            <a:ext cx="8262938" cy="5105400"/>
            <a:chOff x="286868" y="1340768"/>
            <a:chExt cx="8262604" cy="5105880"/>
          </a:xfrm>
        </p:grpSpPr>
        <p:grpSp>
          <p:nvGrpSpPr>
            <p:cNvPr id="28679" name="Group 5"/>
            <p:cNvGrpSpPr>
              <a:grpSpLocks/>
            </p:cNvGrpSpPr>
            <p:nvPr/>
          </p:nvGrpSpPr>
          <p:grpSpPr bwMode="auto">
            <a:xfrm>
              <a:off x="358876" y="1340768"/>
              <a:ext cx="8190596" cy="5105880"/>
              <a:chOff x="-252773" y="0"/>
              <a:chExt cx="6058578" cy="3939777"/>
            </a:xfrm>
          </p:grpSpPr>
          <p:pic>
            <p:nvPicPr>
              <p:cNvPr id="28681"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05805" cy="305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2" name="Text Box 230"/>
              <p:cNvSpPr txBox="1">
                <a:spLocks noChangeArrowheads="1"/>
              </p:cNvSpPr>
              <p:nvPr/>
            </p:nvSpPr>
            <p:spPr bwMode="auto">
              <a:xfrm>
                <a:off x="-252773" y="3084830"/>
                <a:ext cx="6058578" cy="8549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New Roman" pitchFamily="18" charset="0"/>
                    <a:cs typeface="Arial" charset="0"/>
                  </a:defRPr>
                </a:lvl1pPr>
                <a:lvl2pPr marL="742950" indent="-285750">
                  <a:defRPr sz="2400">
                    <a:solidFill>
                      <a:schemeClr val="tx1"/>
                    </a:solidFill>
                    <a:latin typeface="Times New Roman" pitchFamily="18" charset="0"/>
                    <a:cs typeface="Arial" charset="0"/>
                  </a:defRPr>
                </a:lvl2pPr>
                <a:lvl3pPr marL="1143000" indent="-228600">
                  <a:defRPr sz="2400">
                    <a:solidFill>
                      <a:schemeClr val="tx1"/>
                    </a:solidFill>
                    <a:latin typeface="Times New Roman" pitchFamily="18" charset="0"/>
                    <a:cs typeface="Arial" charset="0"/>
                  </a:defRPr>
                </a:lvl3pPr>
                <a:lvl4pPr marL="1600200" indent="-228600">
                  <a:defRPr sz="2400">
                    <a:solidFill>
                      <a:schemeClr val="tx1"/>
                    </a:solidFill>
                    <a:latin typeface="Times New Roman" pitchFamily="18" charset="0"/>
                    <a:cs typeface="Arial" charset="0"/>
                  </a:defRPr>
                </a:lvl4pPr>
                <a:lvl5pPr marL="2057400" indent="-22860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just">
                  <a:spcAft>
                    <a:spcPts val="1000"/>
                  </a:spcAft>
                </a:pPr>
                <a:r>
                  <a:rPr lang="en-US" altLang="el-GR" sz="900">
                    <a:solidFill>
                      <a:srgbClr val="000000"/>
                    </a:solidFill>
                    <a:cs typeface="Times New Roman" pitchFamily="18" charset="0"/>
                  </a:rPr>
                  <a:t>Figure 1 </a:t>
                </a:r>
                <a:r>
                  <a:rPr lang="en-US" altLang="el-GR" sz="1200">
                    <a:solidFill>
                      <a:srgbClr val="000000"/>
                    </a:solidFill>
                    <a:latin typeface="Calibri" pitchFamily="34" charset="0"/>
                    <a:cs typeface="Times New Roman" pitchFamily="18" charset="0"/>
                  </a:rPr>
                  <a:t>(top): Optical transmission test-bed for WDM OS-OFDM signal. Insets: (a) Transmitted optical spectrum and (b) Received signal and (c) Zoomed into the central channel (channel of interest). ECL: External cavity laser, OCG: Optical comb generator, IQ: In-phase quadrature, FPGA: Field-programmable gate array, DAC: Digital-to-analogue converter, PBS: Polarization beam splitter, AOS: Acoustic-optic switch, EDFA: Erbium-doped fiber amplifier, VOA: Variable optical attenuator, OBPF: Optical band-pass filter, PS: Polarization scrambler, SSMF: Standard single-mode fiber, LO: Local oscillator, PPD: Polarization- and phase-diverse, Rx DSP: Receiver digital signal processing.</a:t>
                </a:r>
                <a:endParaRPr lang="en-GB" altLang="el-GR" sz="1200" b="1">
                  <a:solidFill>
                    <a:srgbClr val="4F81BD"/>
                  </a:solidFill>
                  <a:latin typeface="Calibri" pitchFamily="34" charset="0"/>
                  <a:cs typeface="Times New Roman" pitchFamily="18" charset="0"/>
                </a:endParaRPr>
              </a:p>
            </p:txBody>
          </p:sp>
        </p:grpSp>
        <p:sp>
          <p:nvSpPr>
            <p:cNvPr id="2" name="Rectangle 1"/>
            <p:cNvSpPr/>
            <p:nvPr/>
          </p:nvSpPr>
          <p:spPr>
            <a:xfrm>
              <a:off x="286868" y="5338469"/>
              <a:ext cx="863565" cy="179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
        <p:nvSpPr>
          <p:cNvPr id="28678" name="Rectangle 3"/>
          <p:cNvSpPr>
            <a:spLocks noChangeArrowheads="1"/>
          </p:cNvSpPr>
          <p:nvPr/>
        </p:nvSpPr>
        <p:spPr bwMode="auto">
          <a:xfrm>
            <a:off x="485775" y="836712"/>
            <a:ext cx="3117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cs typeface="Arial" charset="0"/>
              </a:defRPr>
            </a:lvl1pPr>
            <a:lvl2pPr marL="742950" indent="-285750">
              <a:defRPr sz="2400">
                <a:solidFill>
                  <a:schemeClr val="tx1"/>
                </a:solidFill>
                <a:latin typeface="Times New Roman" pitchFamily="18" charset="0"/>
                <a:cs typeface="Arial" charset="0"/>
              </a:defRPr>
            </a:lvl2pPr>
            <a:lvl3pPr marL="1143000" indent="-228600">
              <a:defRPr sz="2400">
                <a:solidFill>
                  <a:schemeClr val="tx1"/>
                </a:solidFill>
                <a:latin typeface="Times New Roman" pitchFamily="18" charset="0"/>
                <a:cs typeface="Arial" charset="0"/>
              </a:defRPr>
            </a:lvl3pPr>
            <a:lvl4pPr marL="1600200" indent="-228600">
              <a:defRPr sz="2400">
                <a:solidFill>
                  <a:schemeClr val="tx1"/>
                </a:solidFill>
                <a:latin typeface="Times New Roman" pitchFamily="18" charset="0"/>
                <a:cs typeface="Arial" charset="0"/>
              </a:defRPr>
            </a:lvl4pPr>
            <a:lvl5pPr marL="2057400" indent="-22860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r>
              <a:rPr lang="en-GB" altLang="el-GR" sz="1800" dirty="0">
                <a:latin typeface="Calibri" pitchFamily="34" charset="0"/>
                <a:ea typeface="Times New Roman" pitchFamily="18" charset="0"/>
                <a:cs typeface="Calibri" pitchFamily="34" charset="0"/>
              </a:rPr>
              <a:t>Recirculating fibre loop testbed</a:t>
            </a:r>
            <a:endParaRPr lang="en-GB" altLang="el-GR" sz="1800" dirty="0">
              <a:ea typeface="Times New Roman" pitchFamily="18" charset="0"/>
            </a:endParaRPr>
          </a:p>
        </p:txBody>
      </p:sp>
    </p:spTree>
    <p:extLst>
      <p:ext uri="{BB962C8B-B14F-4D97-AF65-F5344CB8AC3E}">
        <p14:creationId xmlns:p14="http://schemas.microsoft.com/office/powerpoint/2010/main" val="2208354329"/>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150" y="20638"/>
            <a:ext cx="7308850" cy="671512"/>
          </a:xfrm>
        </p:spPr>
        <p:txBody>
          <a:bodyPr/>
          <a:lstStyle/>
          <a:p>
            <a:r>
              <a:rPr lang="en-US" altLang="el-GR" sz="2800" dirty="0" smtClean="0"/>
              <a:t>UCL testbed loop experiments</a:t>
            </a:r>
            <a:endParaRPr lang="he-IL" altLang="el-GR" sz="2800" dirty="0" smtClean="0"/>
          </a:p>
        </p:txBody>
      </p:sp>
      <p:sp>
        <p:nvSpPr>
          <p:cNvPr id="30723" name="Content Placeholder 2"/>
          <p:cNvSpPr>
            <a:spLocks noGrp="1"/>
          </p:cNvSpPr>
          <p:nvPr>
            <p:ph idx="1"/>
          </p:nvPr>
        </p:nvSpPr>
        <p:spPr>
          <a:xfrm>
            <a:off x="179388" y="908050"/>
            <a:ext cx="8445500" cy="576263"/>
          </a:xfrm>
        </p:spPr>
        <p:txBody>
          <a:bodyPr/>
          <a:lstStyle/>
          <a:p>
            <a:r>
              <a:rPr lang="en-US" altLang="el-GR" sz="2400" dirty="0" smtClean="0"/>
              <a:t>4 Bands transmitted up to 400km</a:t>
            </a:r>
            <a:endParaRPr lang="he-IL" altLang="el-GR" sz="2400" dirty="0" smtClean="0"/>
          </a:p>
        </p:txBody>
      </p:sp>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628775"/>
            <a:ext cx="5468937"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2482850"/>
            <a:ext cx="3636963" cy="289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67798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bwMode="auto">
          <a:xfrm>
            <a:off x="1827213" y="-9525"/>
            <a:ext cx="6129337" cy="736600"/>
          </a:xfrm>
          <a:prstGeom prst="rect">
            <a:avLst/>
          </a:prstGeom>
          <a:noFill/>
          <a:ln>
            <a:noFill/>
          </a:ln>
          <a:effectLst/>
          <a:extLst/>
        </p:spPr>
        <p:txBody>
          <a:bodyPr anchor="ctr">
            <a:normAutofit fontScale="92500" lnSpcReduction="10000"/>
          </a:bodyP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Transmission performance w. nonlinear equalizer for single channel (band) detection</a:t>
            </a:r>
            <a:endParaRPr lang="en-US" kern="0" dirty="0"/>
          </a:p>
        </p:txBody>
      </p:sp>
      <p:sp>
        <p:nvSpPr>
          <p:cNvPr id="28" name="Espace réservé du contenu 4"/>
          <p:cNvSpPr txBox="1">
            <a:spLocks/>
          </p:cNvSpPr>
          <p:nvPr/>
        </p:nvSpPr>
        <p:spPr>
          <a:xfrm>
            <a:off x="327546" y="4365104"/>
            <a:ext cx="8697392" cy="1872208"/>
          </a:xfrm>
          <a:prstGeom prst="rect">
            <a:avLst/>
          </a:prstGeom>
        </p:spPr>
        <p:txBody>
          <a:bodyPr>
            <a:normAutofit/>
          </a:bodyPr>
          <a:lstStyle>
            <a:lvl1pPr marL="342900" indent="-342900" algn="l" rtl="0" eaLnBrk="0" fontAlgn="base" hangingPunct="0">
              <a:spcBef>
                <a:spcPct val="20000"/>
              </a:spcBef>
              <a:spcAft>
                <a:spcPct val="0"/>
              </a:spcAft>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US" sz="2000" b="1" kern="0" dirty="0" smtClean="0"/>
              <a:t>IVSTF-NLE and DBP-SSF methods yield nearly identical results</a:t>
            </a:r>
            <a:r>
              <a:rPr lang="en-US" sz="2000" kern="0" dirty="0" smtClean="0"/>
              <a:t>, with DBP-SSF8 being slightly better than DBP-SSF1 and DBP-SSF1 being slightly better than IVSTF-NLE</a:t>
            </a:r>
          </a:p>
          <a:p>
            <a:pPr>
              <a:defRPr/>
            </a:pPr>
            <a:endParaRPr lang="en-US" sz="700" kern="0" dirty="0" smtClean="0"/>
          </a:p>
          <a:p>
            <a:pPr>
              <a:defRPr/>
            </a:pPr>
            <a:r>
              <a:rPr lang="en-US" sz="2000" b="1" kern="0" dirty="0" smtClean="0"/>
              <a:t>The performance of </a:t>
            </a:r>
            <a:r>
              <a:rPr lang="en-US" sz="2000" b="1" kern="0" dirty="0" err="1" smtClean="0"/>
              <a:t>intrachannel</a:t>
            </a:r>
            <a:r>
              <a:rPr lang="en-US" sz="2000" b="1" kern="0" dirty="0" smtClean="0"/>
              <a:t> nonlinear equalizers is limited in the WDM case</a:t>
            </a:r>
            <a:r>
              <a:rPr lang="en-US" sz="2000" kern="0" dirty="0" smtClean="0"/>
              <a:t>, for single channel detection due to high </a:t>
            </a:r>
            <a:r>
              <a:rPr lang="en-US" sz="2000" kern="0" dirty="0" err="1" smtClean="0"/>
              <a:t>interchannel</a:t>
            </a:r>
            <a:r>
              <a:rPr lang="en-US" sz="2000" kern="0" dirty="0" smtClean="0"/>
              <a:t> nonlinearities</a:t>
            </a:r>
            <a:endParaRPr lang="en-US" kern="0" dirty="0" smtClean="0"/>
          </a:p>
          <a:p>
            <a:pPr>
              <a:defRPr/>
            </a:pPr>
            <a:endParaRPr lang="en-US" kern="0" dirty="0" smtClean="0"/>
          </a:p>
          <a:p>
            <a:pPr>
              <a:defRPr/>
            </a:pPr>
            <a:endParaRPr lang="en-US" kern="0" dirty="0" smtClean="0"/>
          </a:p>
          <a:p>
            <a:pPr>
              <a:defRPr/>
            </a:pPr>
            <a:endParaRPr lang="en-US" kern="0" dirty="0"/>
          </a:p>
        </p:txBody>
      </p:sp>
      <p:pic>
        <p:nvPicPr>
          <p:cNvPr id="53252" name="Picture 10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125" y="985838"/>
            <a:ext cx="4532313" cy="330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1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1122363"/>
            <a:ext cx="430847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4281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35150" y="20638"/>
            <a:ext cx="6337250" cy="671512"/>
          </a:xfrm>
        </p:spPr>
        <p:txBody>
          <a:bodyPr/>
          <a:lstStyle/>
          <a:p>
            <a:pPr>
              <a:defRPr/>
            </a:pPr>
            <a:r>
              <a:rPr lang="en-US" dirty="0" smtClean="0"/>
              <a:t>Comparison </a:t>
            </a:r>
            <a:r>
              <a:rPr lang="en-US" dirty="0"/>
              <a:t>p</a:t>
            </a:r>
            <a:r>
              <a:rPr lang="en-US" dirty="0" smtClean="0"/>
              <a:t>erformance of the IVSTF-NLE in multi-band detection scheme (ECOC 2016)</a:t>
            </a:r>
            <a:endParaRPr lang="el-GR" dirty="0"/>
          </a:p>
        </p:txBody>
      </p:sp>
      <p:sp>
        <p:nvSpPr>
          <p:cNvPr id="55299" name="Content Placeholder 2"/>
          <p:cNvSpPr>
            <a:spLocks noGrp="1"/>
          </p:cNvSpPr>
          <p:nvPr>
            <p:ph idx="1"/>
          </p:nvPr>
        </p:nvSpPr>
        <p:spPr>
          <a:xfrm>
            <a:off x="34925" y="938213"/>
            <a:ext cx="9109075" cy="5448300"/>
          </a:xfrm>
        </p:spPr>
        <p:txBody>
          <a:bodyPr/>
          <a:lstStyle/>
          <a:p>
            <a:pPr algn="ctr">
              <a:buClr>
                <a:srgbClr val="E46C0A"/>
              </a:buClr>
            </a:pPr>
            <a:endParaRPr lang="en-US" altLang="el-GR" smtClean="0"/>
          </a:p>
          <a:p>
            <a:pPr algn="ctr">
              <a:buClr>
                <a:srgbClr val="E46C0A"/>
              </a:buClr>
            </a:pPr>
            <a:endParaRPr lang="en-US" altLang="el-GR" smtClean="0"/>
          </a:p>
        </p:txBody>
      </p:sp>
      <p:pic>
        <p:nvPicPr>
          <p:cNvPr id="5530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87413"/>
            <a:ext cx="5311588" cy="2883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6"/>
          <p:cNvPicPr>
            <a:picLocks noChangeAspect="1" noChangeArrowheads="1"/>
          </p:cNvPicPr>
          <p:nvPr/>
        </p:nvPicPr>
        <p:blipFill>
          <a:blip r:embed="rId4">
            <a:extLst>
              <a:ext uri="{28A0092B-C50C-407E-A947-70E740481C1C}">
                <a14:useLocalDpi xmlns:a14="http://schemas.microsoft.com/office/drawing/2010/main" val="0"/>
              </a:ext>
            </a:extLst>
          </a:blip>
          <a:srcRect l="1691" t="2223" r="1691"/>
          <a:stretch>
            <a:fillRect/>
          </a:stretch>
        </p:blipFill>
        <p:spPr bwMode="auto">
          <a:xfrm>
            <a:off x="5364089" y="892059"/>
            <a:ext cx="3689452" cy="26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7"/>
          <p:cNvPicPr>
            <a:picLocks noChangeAspect="1" noChangeArrowheads="1"/>
          </p:cNvPicPr>
          <p:nvPr/>
        </p:nvPicPr>
        <p:blipFill>
          <a:blip r:embed="rId5">
            <a:extLst>
              <a:ext uri="{28A0092B-C50C-407E-A947-70E740481C1C}">
                <a14:useLocalDpi xmlns:a14="http://schemas.microsoft.com/office/drawing/2010/main" val="0"/>
              </a:ext>
            </a:extLst>
          </a:blip>
          <a:srcRect t="-656"/>
          <a:stretch>
            <a:fillRect/>
          </a:stretch>
        </p:blipFill>
        <p:spPr bwMode="auto">
          <a:xfrm>
            <a:off x="732134" y="3717032"/>
            <a:ext cx="4055890" cy="26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3" name="Picture 8"/>
          <p:cNvPicPr>
            <a:picLocks noChangeAspect="1" noChangeArrowheads="1"/>
          </p:cNvPicPr>
          <p:nvPr/>
        </p:nvPicPr>
        <p:blipFill>
          <a:blip r:embed="rId6">
            <a:extLst>
              <a:ext uri="{28A0092B-C50C-407E-A947-70E740481C1C}">
                <a14:useLocalDpi xmlns:a14="http://schemas.microsoft.com/office/drawing/2010/main" val="0"/>
              </a:ext>
            </a:extLst>
          </a:blip>
          <a:srcRect b="-555"/>
          <a:stretch>
            <a:fillRect/>
          </a:stretch>
        </p:blipFill>
        <p:spPr bwMode="auto">
          <a:xfrm>
            <a:off x="5364088" y="3554671"/>
            <a:ext cx="3689451" cy="268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60105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835696" y="20638"/>
            <a:ext cx="6120680" cy="671512"/>
          </a:xfrm>
        </p:spPr>
        <p:txBody>
          <a:bodyPr/>
          <a:lstStyle/>
          <a:p>
            <a:r>
              <a:rPr lang="en-GB" altLang="en-US" dirty="0" smtClean="0"/>
              <a:t>Experimental </a:t>
            </a:r>
            <a:r>
              <a:rPr lang="en-GB" altLang="en-US" dirty="0"/>
              <a:t>results of coherent </a:t>
            </a:r>
            <a:r>
              <a:rPr lang="en-GB" altLang="en-US" dirty="0" smtClean="0"/>
              <a:t>AO-OFDM </a:t>
            </a:r>
            <a:r>
              <a:rPr lang="it-IT" altLang="en-US" dirty="0" smtClean="0"/>
              <a:t>using </a:t>
            </a:r>
            <a:r>
              <a:rPr lang="it-IT" altLang="en-US" dirty="0"/>
              <a:t>conventional </a:t>
            </a:r>
            <a:r>
              <a:rPr lang="it-IT" altLang="en-US" dirty="0" smtClean="0"/>
              <a:t>DSP after 41km</a:t>
            </a:r>
            <a:endParaRPr lang="en-GB" altLang="en-US" dirty="0"/>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99" y="849165"/>
            <a:ext cx="4457253" cy="3155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5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846" y="918220"/>
            <a:ext cx="380365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5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8589" y="5085184"/>
            <a:ext cx="3618596" cy="1276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5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5085184"/>
            <a:ext cx="4045690" cy="1276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52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2492896"/>
            <a:ext cx="3744416" cy="2773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62183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kern="0" dirty="0" smtClean="0"/>
              <a:t>Overview of Project Objectives and status update</a:t>
            </a:r>
            <a:endParaRPr lang="en-US" kern="0" dirty="0"/>
          </a:p>
        </p:txBody>
      </p:sp>
      <p:sp>
        <p:nvSpPr>
          <p:cNvPr id="6" name="Content Placeholder 1"/>
          <p:cNvSpPr txBox="1">
            <a:spLocks/>
          </p:cNvSpPr>
          <p:nvPr/>
        </p:nvSpPr>
        <p:spPr bwMode="auto">
          <a:xfrm>
            <a:off x="611189" y="1324799"/>
            <a:ext cx="7489203" cy="5128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Clr>
                <a:srgbClr val="A50021"/>
              </a:buClr>
              <a:buFont typeface="Wingdings" pitchFamily="2" charset="2"/>
              <a:buNone/>
              <a:defRPr sz="2800">
                <a:solidFill>
                  <a:schemeClr val="tx1"/>
                </a:solidFill>
                <a:latin typeface="Calibri" pitchFamily="34" charset="0"/>
                <a:ea typeface="Calibri" pitchFamily="34" charset="0"/>
                <a:cs typeface="Calibri" pitchFamily="34" charset="0"/>
              </a:defRPr>
            </a:lvl1pPr>
            <a:lvl2pPr marL="457200" indent="0" algn="ctr" rtl="0" eaLnBrk="0" fontAlgn="base" hangingPunct="0">
              <a:spcBef>
                <a:spcPct val="20000"/>
              </a:spcBef>
              <a:spcAft>
                <a:spcPct val="0"/>
              </a:spcAft>
              <a:buNone/>
              <a:defRPr sz="2400">
                <a:solidFill>
                  <a:schemeClr val="tx1"/>
                </a:solidFill>
                <a:latin typeface="Calibri" pitchFamily="34" charset="0"/>
                <a:ea typeface="Calibri" pitchFamily="34" charset="0"/>
                <a:cs typeface="Calibri" pitchFamily="34" charset="0"/>
              </a:defRPr>
            </a:lvl2pPr>
            <a:lvl3pPr marL="914400" indent="0" algn="ctr" rtl="0" eaLnBrk="0" fontAlgn="base" hangingPunct="0">
              <a:spcBef>
                <a:spcPct val="20000"/>
              </a:spcBef>
              <a:spcAft>
                <a:spcPct val="0"/>
              </a:spcAft>
              <a:buClr>
                <a:srgbClr val="A50021"/>
              </a:buClr>
              <a:buFont typeface="Symbol" pitchFamily="18" charset="2"/>
              <a:buNone/>
              <a:defRPr sz="2000">
                <a:solidFill>
                  <a:schemeClr val="tx1"/>
                </a:solidFill>
                <a:latin typeface="Calibri" pitchFamily="34" charset="0"/>
                <a:ea typeface="Calibri" pitchFamily="34" charset="0"/>
                <a:cs typeface="Calibri" pitchFamily="34" charset="0"/>
              </a:defRPr>
            </a:lvl3pPr>
            <a:lvl4pPr marL="13716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4pPr>
            <a:lvl5pPr marL="1828800" indent="0" algn="ctr" rtl="0" eaLnBrk="0" fontAlgn="base" hangingPunct="0">
              <a:spcBef>
                <a:spcPct val="20000"/>
              </a:spcBef>
              <a:spcAft>
                <a:spcPct val="0"/>
              </a:spcAft>
              <a:buNone/>
              <a:defRPr>
                <a:solidFill>
                  <a:schemeClr val="tx1"/>
                </a:solidFill>
                <a:latin typeface="Calibri" pitchFamily="34" charset="0"/>
                <a:ea typeface="Calibri" pitchFamily="34" charset="0"/>
                <a:cs typeface="Calibri" pitchFamily="34" charset="0"/>
              </a:defRPr>
            </a:lvl5pPr>
            <a:lvl6pPr marL="2286000" indent="0" algn="ctr" rtl="0" fontAlgn="base">
              <a:spcBef>
                <a:spcPct val="20000"/>
              </a:spcBef>
              <a:spcAft>
                <a:spcPct val="0"/>
              </a:spcAft>
              <a:buNone/>
              <a:defRPr>
                <a:solidFill>
                  <a:schemeClr val="tx1"/>
                </a:solidFill>
                <a:latin typeface="+mn-lt"/>
                <a:cs typeface="+mn-cs"/>
              </a:defRPr>
            </a:lvl6pPr>
            <a:lvl7pPr marL="2743200" indent="0" algn="ctr" rtl="0" fontAlgn="base">
              <a:spcBef>
                <a:spcPct val="20000"/>
              </a:spcBef>
              <a:spcAft>
                <a:spcPct val="0"/>
              </a:spcAft>
              <a:buNone/>
              <a:defRPr>
                <a:solidFill>
                  <a:schemeClr val="tx1"/>
                </a:solidFill>
                <a:latin typeface="+mn-lt"/>
                <a:cs typeface="+mn-cs"/>
              </a:defRPr>
            </a:lvl7pPr>
            <a:lvl8pPr marL="3200400" indent="0" algn="ctr" rtl="0" fontAlgn="base">
              <a:spcBef>
                <a:spcPct val="20000"/>
              </a:spcBef>
              <a:spcAft>
                <a:spcPct val="0"/>
              </a:spcAft>
              <a:buNone/>
              <a:defRPr>
                <a:solidFill>
                  <a:schemeClr val="tx1"/>
                </a:solidFill>
                <a:latin typeface="+mn-lt"/>
                <a:cs typeface="+mn-cs"/>
              </a:defRPr>
            </a:lvl8pPr>
            <a:lvl9pPr marL="3657600" indent="0" algn="ctr" rtl="0" fontAlgn="base">
              <a:spcBef>
                <a:spcPct val="20000"/>
              </a:spcBef>
              <a:spcAft>
                <a:spcPct val="0"/>
              </a:spcAft>
              <a:buNone/>
              <a:defRPr>
                <a:solidFill>
                  <a:schemeClr val="tx1"/>
                </a:solidFill>
                <a:latin typeface="+mn-lt"/>
                <a:cs typeface="+mn-cs"/>
              </a:defRPr>
            </a:lvl9pPr>
          </a:lstStyle>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5</a:t>
            </a:r>
            <a:r>
              <a:rPr lang="en-GB" sz="2400" dirty="0">
                <a:solidFill>
                  <a:schemeClr val="tx2">
                    <a:lumMod val="50000"/>
                  </a:schemeClr>
                </a:solidFill>
              </a:rPr>
              <a:t>: </a:t>
            </a:r>
            <a:r>
              <a:rPr lang="en-US" sz="2400" dirty="0">
                <a:solidFill>
                  <a:schemeClr val="tx2">
                    <a:lumMod val="50000"/>
                  </a:schemeClr>
                </a:solidFill>
              </a:rPr>
              <a:t>Design and development of integrated multi-channel transmitter </a:t>
            </a:r>
            <a:r>
              <a:rPr lang="en-US" sz="2400" dirty="0" smtClean="0">
                <a:solidFill>
                  <a:schemeClr val="tx2">
                    <a:lumMod val="50000"/>
                  </a:schemeClr>
                </a:solidFill>
              </a:rPr>
              <a:t>module/package.</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6</a:t>
            </a:r>
            <a:r>
              <a:rPr lang="en-GB" sz="2400" dirty="0">
                <a:solidFill>
                  <a:schemeClr val="tx2">
                    <a:lumMod val="50000"/>
                  </a:schemeClr>
                </a:solidFill>
              </a:rPr>
              <a:t>: </a:t>
            </a:r>
            <a:r>
              <a:rPr lang="en-US" sz="2400" dirty="0">
                <a:solidFill>
                  <a:schemeClr val="tx2">
                    <a:lumMod val="50000"/>
                  </a:schemeClr>
                </a:solidFill>
              </a:rPr>
              <a:t>Design and development of integrated optical coherent receiver </a:t>
            </a:r>
            <a:r>
              <a:rPr lang="en-US" sz="2400" dirty="0" smtClean="0">
                <a:solidFill>
                  <a:schemeClr val="tx2">
                    <a:lumMod val="50000"/>
                  </a:schemeClr>
                </a:solidFill>
              </a:rPr>
              <a:t>module.</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7</a:t>
            </a:r>
            <a:r>
              <a:rPr lang="en-GB" sz="2400" dirty="0">
                <a:solidFill>
                  <a:schemeClr val="tx2">
                    <a:lumMod val="50000"/>
                  </a:schemeClr>
                </a:solidFill>
              </a:rPr>
              <a:t>: </a:t>
            </a:r>
            <a:r>
              <a:rPr lang="en-US" sz="2400" dirty="0">
                <a:solidFill>
                  <a:schemeClr val="tx2">
                    <a:lumMod val="50000"/>
                  </a:schemeClr>
                </a:solidFill>
              </a:rPr>
              <a:t>Development of novel software defined Signal Processing </a:t>
            </a:r>
            <a:r>
              <a:rPr lang="en-US" sz="2400" dirty="0" smtClean="0">
                <a:solidFill>
                  <a:schemeClr val="tx2">
                    <a:lumMod val="50000"/>
                  </a:schemeClr>
                </a:solidFill>
              </a:rPr>
              <a:t>modules.</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8</a:t>
            </a:r>
            <a:r>
              <a:rPr lang="en-GB" sz="2400" dirty="0">
                <a:solidFill>
                  <a:schemeClr val="tx2">
                    <a:lumMod val="50000"/>
                  </a:schemeClr>
                </a:solidFill>
              </a:rPr>
              <a:t>: Development of state-of-the-art DSP </a:t>
            </a:r>
            <a:r>
              <a:rPr lang="en-GB" sz="2400" dirty="0" smtClean="0">
                <a:solidFill>
                  <a:schemeClr val="tx2">
                    <a:lumMod val="50000"/>
                  </a:schemeClr>
                </a:solidFill>
              </a:rPr>
              <a:t>techniques.</a:t>
            </a:r>
          </a:p>
          <a:p>
            <a:pPr marL="457200" indent="-457200" algn="just">
              <a:spcBef>
                <a:spcPts val="1200"/>
              </a:spcBef>
              <a:spcAft>
                <a:spcPts val="1200"/>
              </a:spcAft>
              <a:buFont typeface="Wingdings" panose="05000000000000000000" pitchFamily="2" charset="2"/>
              <a:buChar char="Ø"/>
            </a:pPr>
            <a:r>
              <a:rPr lang="en-GB" sz="2400" b="1" dirty="0" smtClean="0">
                <a:solidFill>
                  <a:schemeClr val="tx2">
                    <a:lumMod val="50000"/>
                  </a:schemeClr>
                </a:solidFill>
              </a:rPr>
              <a:t>Objective </a:t>
            </a:r>
            <a:r>
              <a:rPr lang="en-GB" sz="2400" b="1" dirty="0">
                <a:solidFill>
                  <a:schemeClr val="tx2">
                    <a:lumMod val="50000"/>
                  </a:schemeClr>
                </a:solidFill>
              </a:rPr>
              <a:t>9</a:t>
            </a:r>
            <a:r>
              <a:rPr lang="en-GB" sz="2400" dirty="0">
                <a:solidFill>
                  <a:schemeClr val="tx2">
                    <a:lumMod val="50000"/>
                  </a:schemeClr>
                </a:solidFill>
              </a:rPr>
              <a:t>:  ASTRON technology </a:t>
            </a:r>
            <a:r>
              <a:rPr lang="en-GB" sz="2400" dirty="0" smtClean="0">
                <a:solidFill>
                  <a:schemeClr val="tx2">
                    <a:lumMod val="50000"/>
                  </a:schemeClr>
                </a:solidFill>
              </a:rPr>
              <a:t>exploitation</a:t>
            </a:r>
            <a:endParaRPr lang="en-GB" sz="2400" dirty="0">
              <a:solidFill>
                <a:schemeClr val="tx2">
                  <a:lumMod val="50000"/>
                </a:schemeClr>
              </a:solidFill>
            </a:endParaRPr>
          </a:p>
        </p:txBody>
      </p:sp>
      <p:pic>
        <p:nvPicPr>
          <p:cNvPr id="8"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416" y="3390130"/>
            <a:ext cx="600001" cy="6869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416" y="4437112"/>
            <a:ext cx="600001" cy="6869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416" y="5301208"/>
            <a:ext cx="600001" cy="686942"/>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8172400" y="1172349"/>
            <a:ext cx="859610" cy="928188"/>
            <a:chOff x="8248894" y="4549082"/>
            <a:chExt cx="859610" cy="928188"/>
          </a:xfrm>
        </p:grpSpPr>
        <p:pic>
          <p:nvPicPr>
            <p:cNvPr id="16"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4309" y="4635346"/>
              <a:ext cx="600001" cy="686942"/>
            </a:xfrm>
            <a:prstGeom prst="rect">
              <a:avLst/>
            </a:prstGeom>
            <a:noFill/>
            <a:extLst>
              <a:ext uri="{909E8E84-426E-40DD-AFC4-6F175D3DCCD1}">
                <a14:hiddenFill xmlns:a14="http://schemas.microsoft.com/office/drawing/2010/main">
                  <a:solidFill>
                    <a:srgbClr val="FFFFFF"/>
                  </a:solidFill>
                </a14:hiddenFill>
              </a:ext>
            </a:extLst>
          </p:spPr>
        </p:pic>
        <p:sp>
          <p:nvSpPr>
            <p:cNvPr id="17" name="Left Brace 16"/>
            <p:cNvSpPr/>
            <p:nvPr/>
          </p:nvSpPr>
          <p:spPr>
            <a:xfrm>
              <a:off x="8248894" y="4549082"/>
              <a:ext cx="159950" cy="89614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Left Brace 17"/>
            <p:cNvSpPr/>
            <p:nvPr/>
          </p:nvSpPr>
          <p:spPr>
            <a:xfrm flipH="1">
              <a:off x="8973087" y="4549082"/>
              <a:ext cx="135417" cy="9281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18"/>
          <p:cNvGrpSpPr/>
          <p:nvPr/>
        </p:nvGrpSpPr>
        <p:grpSpPr>
          <a:xfrm>
            <a:off x="8172400" y="2284788"/>
            <a:ext cx="859610" cy="928188"/>
            <a:chOff x="8248894" y="4549082"/>
            <a:chExt cx="859610" cy="928188"/>
          </a:xfrm>
        </p:grpSpPr>
        <p:pic>
          <p:nvPicPr>
            <p:cNvPr id="20" name="Picture 4" descr="http://www.pd4pic.com/images/check-correct-green-mark-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4309" y="4635346"/>
              <a:ext cx="600001" cy="686942"/>
            </a:xfrm>
            <a:prstGeom prst="rect">
              <a:avLst/>
            </a:prstGeom>
            <a:noFill/>
            <a:extLst>
              <a:ext uri="{909E8E84-426E-40DD-AFC4-6F175D3DCCD1}">
                <a14:hiddenFill xmlns:a14="http://schemas.microsoft.com/office/drawing/2010/main">
                  <a:solidFill>
                    <a:srgbClr val="FFFFFF"/>
                  </a:solidFill>
                </a14:hiddenFill>
              </a:ext>
            </a:extLst>
          </p:spPr>
        </p:pic>
        <p:sp>
          <p:nvSpPr>
            <p:cNvPr id="21" name="Left Brace 20"/>
            <p:cNvSpPr/>
            <p:nvPr/>
          </p:nvSpPr>
          <p:spPr>
            <a:xfrm>
              <a:off x="8248894" y="4549082"/>
              <a:ext cx="159950" cy="89614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Left Brace 21"/>
            <p:cNvSpPr/>
            <p:nvPr/>
          </p:nvSpPr>
          <p:spPr>
            <a:xfrm flipH="1">
              <a:off x="8973087" y="4549082"/>
              <a:ext cx="135417" cy="9281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533475324"/>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175" y="20638"/>
            <a:ext cx="7235825" cy="671512"/>
          </a:xfrm>
        </p:spPr>
        <p:txBody>
          <a:bodyPr/>
          <a:lstStyle/>
          <a:p>
            <a:pPr>
              <a:defRPr/>
            </a:pPr>
            <a:r>
              <a:rPr lang="en-US" dirty="0" smtClean="0"/>
              <a:t>FEC Design Space Exploration</a:t>
            </a:r>
            <a:endParaRPr lang="el-GR" dirty="0"/>
          </a:p>
        </p:txBody>
      </p:sp>
      <p:sp>
        <p:nvSpPr>
          <p:cNvPr id="68611" name="Content Placeholder 2"/>
          <p:cNvSpPr>
            <a:spLocks noGrp="1"/>
          </p:cNvSpPr>
          <p:nvPr>
            <p:ph idx="1"/>
          </p:nvPr>
        </p:nvSpPr>
        <p:spPr>
          <a:xfrm>
            <a:off x="446088" y="836712"/>
            <a:ext cx="8229600" cy="1036638"/>
          </a:xfrm>
        </p:spPr>
        <p:txBody>
          <a:bodyPr/>
          <a:lstStyle/>
          <a:p>
            <a:r>
              <a:rPr lang="en-US" altLang="el-GR" sz="2200" dirty="0" smtClean="0"/>
              <a:t>According to our extensive survey on the latest 3</a:t>
            </a:r>
            <a:r>
              <a:rPr lang="en-US" altLang="el-GR" sz="2200" baseline="30000" dirty="0" smtClean="0"/>
              <a:t>rd</a:t>
            </a:r>
            <a:r>
              <a:rPr lang="en-US" altLang="el-GR" sz="2200" dirty="0" smtClean="0"/>
              <a:t> generation FECs for high speed optical networks:</a:t>
            </a:r>
          </a:p>
        </p:txBody>
      </p:sp>
      <p:grpSp>
        <p:nvGrpSpPr>
          <p:cNvPr id="68612" name="Group 10"/>
          <p:cNvGrpSpPr>
            <a:grpSpLocks/>
          </p:cNvGrpSpPr>
          <p:nvPr/>
        </p:nvGrpSpPr>
        <p:grpSpPr bwMode="auto">
          <a:xfrm>
            <a:off x="1979613" y="1700808"/>
            <a:ext cx="6192837" cy="4319587"/>
            <a:chOff x="755576" y="2564904"/>
            <a:chExt cx="5842354" cy="4067175"/>
          </a:xfrm>
        </p:grpSpPr>
        <p:graphicFrame>
          <p:nvGraphicFramePr>
            <p:cNvPr id="68614" name="Object 11"/>
            <p:cNvGraphicFramePr>
              <a:graphicFrameLocks noChangeAspect="1"/>
            </p:cNvGraphicFramePr>
            <p:nvPr/>
          </p:nvGraphicFramePr>
          <p:xfrm>
            <a:off x="755576" y="2564904"/>
            <a:ext cx="4067175" cy="4067175"/>
          </p:xfrm>
          <a:graphic>
            <a:graphicData uri="http://schemas.openxmlformats.org/presentationml/2006/ole">
              <mc:AlternateContent xmlns:mc="http://schemas.openxmlformats.org/markup-compatibility/2006">
                <mc:Choice xmlns:v="urn:schemas-microsoft-com:vml" Requires="v">
                  <p:oleObj spid="_x0000_s3134" name="Acrobat Document" r:id="rId3" imgW="3843000" imgH="3843000" progId="AcroExch.Document.11">
                    <p:embed/>
                  </p:oleObj>
                </mc:Choice>
                <mc:Fallback>
                  <p:oleObj name="Acrobat Document" r:id="rId3" imgW="3843000" imgH="3843000" progId="AcroExch.Document.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564904"/>
                          <a:ext cx="4067175"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Oval 12"/>
            <p:cNvSpPr/>
            <p:nvPr/>
          </p:nvSpPr>
          <p:spPr>
            <a:xfrm>
              <a:off x="3779342" y="2853387"/>
              <a:ext cx="936035" cy="71896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l-GR" sz="1800"/>
            </a:p>
          </p:txBody>
        </p:sp>
        <p:sp>
          <p:nvSpPr>
            <p:cNvPr id="14" name="Rectangle 13"/>
            <p:cNvSpPr/>
            <p:nvPr/>
          </p:nvSpPr>
          <p:spPr>
            <a:xfrm>
              <a:off x="4925049" y="3679977"/>
              <a:ext cx="1672881" cy="1512672"/>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LDPC codes look like the most promising FEC candidate scheme</a:t>
              </a:r>
              <a:endParaRPr lang="el-GR" sz="1600" dirty="0"/>
            </a:p>
          </p:txBody>
        </p:sp>
      </p:grpSp>
      <p:sp>
        <p:nvSpPr>
          <p:cNvPr id="68613" name="TextBox 15"/>
          <p:cNvSpPr txBox="1">
            <a:spLocks noChangeArrowheads="1"/>
          </p:cNvSpPr>
          <p:nvPr/>
        </p:nvSpPr>
        <p:spPr bwMode="auto">
          <a:xfrm>
            <a:off x="2627313" y="5949280"/>
            <a:ext cx="3457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800" b="1" dirty="0">
                <a:latin typeface="Times New Roman" pitchFamily="18" charset="0"/>
                <a:cs typeface="Arial" charset="0"/>
              </a:rPr>
              <a:t>Fig. </a:t>
            </a:r>
            <a:r>
              <a:rPr lang="en-US" altLang="el-GR" sz="1800" dirty="0" smtClean="0">
                <a:latin typeface="Times New Roman" pitchFamily="18" charset="0"/>
                <a:cs typeface="Arial" charset="0"/>
              </a:rPr>
              <a:t>State-of-the-art </a:t>
            </a:r>
            <a:r>
              <a:rPr lang="en-US" altLang="el-GR" sz="1800" dirty="0">
                <a:latin typeface="Times New Roman" pitchFamily="18" charset="0"/>
                <a:cs typeface="Arial" charset="0"/>
              </a:rPr>
              <a:t>FEC codes.</a:t>
            </a:r>
          </a:p>
        </p:txBody>
      </p:sp>
    </p:spTree>
    <p:extLst>
      <p:ext uri="{BB962C8B-B14F-4D97-AF65-F5344CB8AC3E}">
        <p14:creationId xmlns:p14="http://schemas.microsoft.com/office/powerpoint/2010/main" val="40622959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4188" y="20638"/>
            <a:ext cx="6583362" cy="671512"/>
          </a:xfrm>
        </p:spPr>
        <p:txBody>
          <a:bodyPr/>
          <a:lstStyle/>
          <a:p>
            <a:pPr>
              <a:defRPr/>
            </a:pPr>
            <a:r>
              <a:rPr lang="en-US" dirty="0" smtClean="0"/>
              <a:t>Low-complexity QC-LDPC Encoder Implementation in Reconfigurable Logic </a:t>
            </a:r>
            <a:endParaRPr lang="el-GR" dirty="0"/>
          </a:p>
        </p:txBody>
      </p:sp>
      <p:sp>
        <p:nvSpPr>
          <p:cNvPr id="71683" name="Content Placeholder 2"/>
          <p:cNvSpPr>
            <a:spLocks noGrp="1"/>
          </p:cNvSpPr>
          <p:nvPr>
            <p:ph idx="1"/>
          </p:nvPr>
        </p:nvSpPr>
        <p:spPr>
          <a:xfrm>
            <a:off x="473075" y="836613"/>
            <a:ext cx="8213725" cy="460375"/>
          </a:xfrm>
        </p:spPr>
        <p:txBody>
          <a:bodyPr/>
          <a:lstStyle/>
          <a:p>
            <a:r>
              <a:rPr lang="en-US" altLang="el-GR" sz="2000" smtClean="0"/>
              <a:t>Comparison with existing solutions:</a:t>
            </a:r>
            <a:endParaRPr lang="el-GR" altLang="el-GR" sz="2000" smtClean="0"/>
          </a:p>
        </p:txBody>
      </p:sp>
      <p:pic>
        <p:nvPicPr>
          <p:cNvPr id="71684"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435100"/>
            <a:ext cx="8131175"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bwMode="auto">
          <a:xfrm>
            <a:off x="473075" y="4414838"/>
            <a:ext cx="78644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accent6">
                  <a:lumMod val="75000"/>
                </a:schemeClr>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lgn="l" rtl="0" eaLnBrk="0" fontAlgn="base" hangingPunct="0">
              <a:spcBef>
                <a:spcPct val="20000"/>
              </a:spcBef>
              <a:spcAft>
                <a:spcPct val="0"/>
              </a:spcAft>
              <a:buChar char="•"/>
              <a:defRPr sz="2400">
                <a:solidFill>
                  <a:schemeClr val="tx1"/>
                </a:solidFill>
                <a:latin typeface="Calibri" pitchFamily="34" charset="0"/>
                <a:ea typeface="Calibri" pitchFamily="34" charset="0"/>
                <a:cs typeface="Calibri" pitchFamily="34" charset="0"/>
              </a:defRPr>
            </a:lvl2pPr>
            <a:lvl3pPr marL="1143000" indent="-228600" algn="l" rtl="0" eaLnBrk="0" fontAlgn="base" hangingPunct="0">
              <a:spcBef>
                <a:spcPct val="20000"/>
              </a:spcBef>
              <a:spcAft>
                <a:spcPct val="0"/>
              </a:spcAft>
              <a:buClr>
                <a:schemeClr val="accent6">
                  <a:lumMod val="75000"/>
                </a:schemeClr>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4pPr>
            <a:lvl5pPr marL="2057400" indent="-228600" algn="l" rtl="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a:lstStyle>
          <a:p>
            <a:pPr>
              <a:defRPr/>
            </a:pPr>
            <a:r>
              <a:rPr lang="en-US" sz="2000" kern="0" dirty="0" smtClean="0"/>
              <a:t>As compared with its counterparts, the proposed </a:t>
            </a:r>
            <a:r>
              <a:rPr lang="en-US" sz="2000" b="1" kern="0" dirty="0" smtClean="0"/>
              <a:t>“hard-wire”</a:t>
            </a:r>
            <a:r>
              <a:rPr lang="en-US" sz="2000" kern="0" dirty="0" smtClean="0"/>
              <a:t> oriented design exhibits significant gains in encoding speed and area utilization. More specifically, we achieve:</a:t>
            </a:r>
            <a:endParaRPr lang="el-GR" sz="2400" kern="0" dirty="0"/>
          </a:p>
        </p:txBody>
      </p:sp>
      <p:sp>
        <p:nvSpPr>
          <p:cNvPr id="71686" name="TextBox 6"/>
          <p:cNvSpPr txBox="1">
            <a:spLocks noChangeArrowheads="1"/>
          </p:cNvSpPr>
          <p:nvPr/>
        </p:nvSpPr>
        <p:spPr bwMode="auto">
          <a:xfrm>
            <a:off x="1619250" y="5386388"/>
            <a:ext cx="604837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 typeface="Wingdings" pitchFamily="2" charset="2"/>
              <a:buChar char="ü"/>
            </a:pPr>
            <a:r>
              <a:rPr lang="en-US" altLang="el-GR" sz="1800" b="1">
                <a:cs typeface="Arial" charset="0"/>
              </a:rPr>
              <a:t>6x higher throughput than existing FPGA-based solutions,</a:t>
            </a:r>
          </a:p>
          <a:p>
            <a:pPr>
              <a:spcBef>
                <a:spcPct val="0"/>
              </a:spcBef>
              <a:buClrTx/>
              <a:buFont typeface="Wingdings" pitchFamily="2" charset="2"/>
              <a:buChar char="ü"/>
            </a:pPr>
            <a:r>
              <a:rPr lang="en-US" altLang="el-GR" sz="1800" b="1">
                <a:cs typeface="Arial" charset="0"/>
              </a:rPr>
              <a:t>80% decrease in the number of required LUTs,</a:t>
            </a:r>
          </a:p>
          <a:p>
            <a:pPr>
              <a:spcBef>
                <a:spcPct val="0"/>
              </a:spcBef>
              <a:buClrTx/>
              <a:buFont typeface="Wingdings" pitchFamily="2" charset="2"/>
              <a:buChar char="ü"/>
            </a:pPr>
            <a:r>
              <a:rPr lang="en-US" altLang="el-GR" sz="1800" b="1">
                <a:cs typeface="Arial" charset="0"/>
              </a:rPr>
              <a:t>Elimination of the conventionally used block-memories</a:t>
            </a:r>
          </a:p>
        </p:txBody>
      </p:sp>
      <p:sp>
        <p:nvSpPr>
          <p:cNvPr id="3" name="Rounded Rectangle 2"/>
          <p:cNvSpPr/>
          <p:nvPr/>
        </p:nvSpPr>
        <p:spPr>
          <a:xfrm>
            <a:off x="7734300" y="1362075"/>
            <a:ext cx="985838" cy="2859088"/>
          </a:xfrm>
          <a:prstGeom prst="round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l-GR"/>
          </a:p>
        </p:txBody>
      </p:sp>
    </p:spTree>
    <p:extLst>
      <p:ext uri="{BB962C8B-B14F-4D97-AF65-F5344CB8AC3E}">
        <p14:creationId xmlns:p14="http://schemas.microsoft.com/office/powerpoint/2010/main" val="8977953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6588" y="20638"/>
            <a:ext cx="7237412" cy="671512"/>
          </a:xfrm>
        </p:spPr>
        <p:txBody>
          <a:bodyPr/>
          <a:lstStyle/>
          <a:p>
            <a:pPr>
              <a:defRPr/>
            </a:pPr>
            <a:r>
              <a:rPr lang="en-US" dirty="0" smtClean="0"/>
              <a:t>Design of QC-LDPC Decoder</a:t>
            </a:r>
            <a:endParaRPr lang="el-GR" dirty="0"/>
          </a:p>
        </p:txBody>
      </p:sp>
      <p:pic>
        <p:nvPicPr>
          <p:cNvPr id="788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908720"/>
            <a:ext cx="4703763"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2650" y="873125"/>
            <a:ext cx="44164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p:cNvPicPr>
            <a:picLocks noChangeAspect="1"/>
          </p:cNvPicPr>
          <p:nvPr/>
        </p:nvPicPr>
        <p:blipFill>
          <a:blip r:embed="rId4">
            <a:extLst>
              <a:ext uri="{28A0092B-C50C-407E-A947-70E740481C1C}">
                <a14:useLocalDpi xmlns:a14="http://schemas.microsoft.com/office/drawing/2010/main" val="0"/>
              </a:ext>
            </a:extLst>
          </a:blip>
          <a:srcRect l="14742" t="9007" r="13902" b="66885"/>
          <a:stretch>
            <a:fillRect/>
          </a:stretch>
        </p:blipFill>
        <p:spPr bwMode="auto">
          <a:xfrm>
            <a:off x="107504" y="3717032"/>
            <a:ext cx="6302375"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Content Placeholder 2"/>
          <p:cNvSpPr txBox="1">
            <a:spLocks/>
          </p:cNvSpPr>
          <p:nvPr/>
        </p:nvSpPr>
        <p:spPr bwMode="auto">
          <a:xfrm>
            <a:off x="1923604" y="6054427"/>
            <a:ext cx="27368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buClrTx/>
              <a:buFont typeface="Arial" charset="0"/>
              <a:buNone/>
            </a:pPr>
            <a:r>
              <a:rPr lang="en-US" altLang="el-GR" sz="1500" b="1" dirty="0">
                <a:cs typeface="Arial" charset="0"/>
              </a:rPr>
              <a:t>Table - </a:t>
            </a:r>
            <a:r>
              <a:rPr lang="en-US" altLang="el-GR" sz="1500" dirty="0">
                <a:cs typeface="Arial" charset="0"/>
              </a:rPr>
              <a:t>Implementation results.</a:t>
            </a:r>
          </a:p>
          <a:p>
            <a:pPr eaLnBrk="1" hangingPunct="1">
              <a:buClrTx/>
              <a:buFont typeface="Arial" charset="0"/>
              <a:buNone/>
            </a:pPr>
            <a:endParaRPr lang="el-GR" altLang="el-GR" sz="3200" dirty="0">
              <a:cs typeface="Arial" charset="0"/>
            </a:endParaRPr>
          </a:p>
        </p:txBody>
      </p:sp>
      <p:sp>
        <p:nvSpPr>
          <p:cNvPr id="78855" name="TextBox 7"/>
          <p:cNvSpPr txBox="1">
            <a:spLocks noChangeArrowheads="1"/>
          </p:cNvSpPr>
          <p:nvPr/>
        </p:nvSpPr>
        <p:spPr bwMode="auto">
          <a:xfrm>
            <a:off x="6316216" y="4293096"/>
            <a:ext cx="2736850" cy="1247775"/>
          </a:xfrm>
          <a:prstGeom prst="rect">
            <a:avLst/>
          </a:prstGeom>
          <a:solidFill>
            <a:srgbClr val="FFFF66">
              <a:alpha val="5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500" b="1" dirty="0">
                <a:cs typeface="Arial" charset="0"/>
              </a:rPr>
              <a:t>Relevant Paper: </a:t>
            </a:r>
          </a:p>
          <a:p>
            <a:pPr>
              <a:spcBef>
                <a:spcPct val="0"/>
              </a:spcBef>
              <a:buClrTx/>
              <a:buFontTx/>
              <a:buNone/>
            </a:pPr>
            <a:r>
              <a:rPr lang="en-US" altLang="el-GR" sz="1200" dirty="0">
                <a:cs typeface="Arial" charset="0"/>
              </a:rPr>
              <a:t>G. </a:t>
            </a:r>
            <a:r>
              <a:rPr lang="en-US" altLang="el-GR" sz="1200" dirty="0" err="1">
                <a:cs typeface="Arial" charset="0"/>
              </a:rPr>
              <a:t>Tzimpragos</a:t>
            </a:r>
            <a:r>
              <a:rPr lang="en-US" altLang="el-GR" sz="1200" dirty="0">
                <a:cs typeface="Arial" charset="0"/>
              </a:rPr>
              <a:t>, C. Kachris, D. </a:t>
            </a:r>
            <a:r>
              <a:rPr lang="en-US" altLang="el-GR" sz="1200" dirty="0" err="1">
                <a:cs typeface="Arial" charset="0"/>
              </a:rPr>
              <a:t>Soudris</a:t>
            </a:r>
            <a:r>
              <a:rPr lang="en-US" altLang="el-GR" sz="1200" dirty="0">
                <a:cs typeface="Arial" charset="0"/>
              </a:rPr>
              <a:t> and I. </a:t>
            </a:r>
            <a:r>
              <a:rPr lang="en-US" altLang="el-GR" sz="1200" dirty="0" err="1">
                <a:cs typeface="Arial" charset="0"/>
              </a:rPr>
              <a:t>Tomkos</a:t>
            </a:r>
            <a:r>
              <a:rPr lang="en-US" altLang="el-GR" sz="1200" dirty="0">
                <a:cs typeface="Arial" charset="0"/>
              </a:rPr>
              <a:t>, "A Low-Latency Algorithm and FPGA Design for the Min-Search of LDPC Decoders", in the 21st Reconfigurable Architectures Workshop (RAW 2014)</a:t>
            </a:r>
            <a:endParaRPr lang="en-US" altLang="el-GR" sz="1200" b="1" dirty="0">
              <a:cs typeface="Arial" charset="0"/>
            </a:endParaRPr>
          </a:p>
        </p:txBody>
      </p:sp>
      <p:sp>
        <p:nvSpPr>
          <p:cNvPr id="78856" name="Content Placeholder 2"/>
          <p:cNvSpPr txBox="1">
            <a:spLocks/>
          </p:cNvSpPr>
          <p:nvPr/>
        </p:nvSpPr>
        <p:spPr bwMode="auto">
          <a:xfrm>
            <a:off x="34925" y="3318123"/>
            <a:ext cx="46085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eaLnBrk="1" hangingPunct="1">
              <a:buClrTx/>
              <a:buFont typeface="Arial" charset="0"/>
              <a:buNone/>
            </a:pPr>
            <a:r>
              <a:rPr lang="en-US" altLang="el-GR" sz="1500" b="1" dirty="0">
                <a:cs typeface="Arial" charset="0"/>
              </a:rPr>
              <a:t>Fig. </a:t>
            </a:r>
            <a:r>
              <a:rPr lang="en-US" altLang="el-GR" sz="1500" dirty="0">
                <a:cs typeface="Arial" charset="0"/>
              </a:rPr>
              <a:t>Comparison between </a:t>
            </a:r>
            <a:r>
              <a:rPr lang="en-US" altLang="el-GR" sz="1500" dirty="0" smtClean="0">
                <a:cs typeface="Arial" charset="0"/>
              </a:rPr>
              <a:t>TS (tree-structure) </a:t>
            </a:r>
            <a:r>
              <a:rPr lang="en-US" altLang="el-GR" sz="1500" dirty="0">
                <a:cs typeface="Arial" charset="0"/>
              </a:rPr>
              <a:t>and BS </a:t>
            </a:r>
            <a:r>
              <a:rPr lang="en-US" altLang="el-GR" sz="1500" dirty="0" smtClean="0">
                <a:cs typeface="Arial" charset="0"/>
              </a:rPr>
              <a:t>(bit searching) in </a:t>
            </a:r>
            <a:r>
              <a:rPr lang="en-US" altLang="el-GR" sz="1500" dirty="0">
                <a:cs typeface="Arial" charset="0"/>
              </a:rPr>
              <a:t>terms of latency.</a:t>
            </a:r>
          </a:p>
        </p:txBody>
      </p:sp>
      <p:sp>
        <p:nvSpPr>
          <p:cNvPr id="10" name="Content Placeholder 2"/>
          <p:cNvSpPr txBox="1">
            <a:spLocks/>
          </p:cNvSpPr>
          <p:nvPr/>
        </p:nvSpPr>
        <p:spPr>
          <a:xfrm>
            <a:off x="5011738" y="3318123"/>
            <a:ext cx="4032250" cy="542925"/>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lang="en-US" sz="1500" b="1" dirty="0" smtClean="0">
                <a:latin typeface="Calibri" pitchFamily="34" charset="0"/>
              </a:rPr>
              <a:t>Fig. </a:t>
            </a:r>
            <a:r>
              <a:rPr lang="en-US" sz="1500" dirty="0" smtClean="0">
                <a:latin typeface="Calibri" pitchFamily="34" charset="0"/>
              </a:rPr>
              <a:t>Comparison between TS and our proposed BS in terms of resources utilization.</a:t>
            </a:r>
          </a:p>
          <a:p>
            <a:pPr marL="0" indent="0">
              <a:buFont typeface="Arial" pitchFamily="34" charset="0"/>
              <a:buNone/>
              <a:defRPr/>
            </a:pPr>
            <a:endParaRPr lang="el-GR" dirty="0">
              <a:latin typeface="Calibri" pitchFamily="34" charset="0"/>
            </a:endParaRPr>
          </a:p>
        </p:txBody>
      </p:sp>
    </p:spTree>
    <p:extLst>
      <p:ext uri="{BB962C8B-B14F-4D97-AF65-F5344CB8AC3E}">
        <p14:creationId xmlns:p14="http://schemas.microsoft.com/office/powerpoint/2010/main" val="28815494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0388" y="20638"/>
            <a:ext cx="7313612" cy="671512"/>
          </a:xfrm>
        </p:spPr>
        <p:txBody>
          <a:bodyPr>
            <a:normAutofit/>
          </a:bodyPr>
          <a:lstStyle/>
          <a:p>
            <a:pPr>
              <a:defRPr/>
            </a:pPr>
            <a:r>
              <a:rPr lang="en-US" dirty="0"/>
              <a:t>Dynamic reconfiguration of the FEC </a:t>
            </a:r>
            <a:r>
              <a:rPr lang="en-US" dirty="0" smtClean="0"/>
              <a:t>codes</a:t>
            </a:r>
            <a:endParaRPr lang="el-GR" dirty="0"/>
          </a:p>
        </p:txBody>
      </p:sp>
      <p:sp>
        <p:nvSpPr>
          <p:cNvPr id="80899" name="Content Placeholder 2"/>
          <p:cNvSpPr>
            <a:spLocks noGrp="1"/>
          </p:cNvSpPr>
          <p:nvPr>
            <p:ph idx="1"/>
          </p:nvPr>
        </p:nvSpPr>
        <p:spPr>
          <a:xfrm>
            <a:off x="4519613" y="3501008"/>
            <a:ext cx="4624387" cy="2924175"/>
          </a:xfrm>
        </p:spPr>
        <p:txBody>
          <a:bodyPr/>
          <a:lstStyle/>
          <a:p>
            <a:r>
              <a:rPr lang="en-US" altLang="el-GR" sz="1800" dirty="0" smtClean="0"/>
              <a:t>The reconfiguration time is the time that the control processor takes to load the configuration file (the version of the LDPC FEC code) in the optical transceiver. </a:t>
            </a:r>
          </a:p>
          <a:p>
            <a:r>
              <a:rPr lang="en-US" altLang="el-GR" sz="1800" dirty="0" smtClean="0"/>
              <a:t>In our measurements, the reconfiguration time is always less than 12 </a:t>
            </a:r>
            <a:r>
              <a:rPr lang="en-US" altLang="el-GR" sz="1800" dirty="0" err="1" smtClean="0"/>
              <a:t>ms</a:t>
            </a:r>
            <a:r>
              <a:rPr lang="en-US" altLang="el-GR" sz="1800" dirty="0" smtClean="0"/>
              <a:t>, which means that the proposed scheme could be utilized in flexible optical networks (where the reconfiguration time e.g. for the optical switches is in the order of a few </a:t>
            </a:r>
            <a:r>
              <a:rPr lang="en-US" altLang="el-GR" sz="1800" dirty="0" err="1" smtClean="0"/>
              <a:t>ms.</a:t>
            </a:r>
            <a:r>
              <a:rPr lang="en-US" altLang="el-GR" sz="1800" dirty="0" smtClean="0"/>
              <a:t> </a:t>
            </a:r>
            <a:endParaRPr lang="el-GR" altLang="el-GR" sz="1800" dirty="0" smtClean="0"/>
          </a:p>
        </p:txBody>
      </p:sp>
      <p:grpSp>
        <p:nvGrpSpPr>
          <p:cNvPr id="80900" name="Group 46"/>
          <p:cNvGrpSpPr>
            <a:grpSpLocks/>
          </p:cNvGrpSpPr>
          <p:nvPr/>
        </p:nvGrpSpPr>
        <p:grpSpPr bwMode="auto">
          <a:xfrm>
            <a:off x="107950" y="1052513"/>
            <a:ext cx="4618038" cy="5230812"/>
            <a:chOff x="2545644" y="395005"/>
            <a:chExt cx="5252376" cy="5949969"/>
          </a:xfrm>
        </p:grpSpPr>
        <p:sp>
          <p:nvSpPr>
            <p:cNvPr id="6" name="Rectangle 5"/>
            <p:cNvSpPr/>
            <p:nvPr/>
          </p:nvSpPr>
          <p:spPr>
            <a:xfrm>
              <a:off x="2711756" y="673092"/>
              <a:ext cx="2321951" cy="2345678"/>
            </a:xfrm>
            <a:prstGeom prst="rect">
              <a:avLst/>
            </a:prstGeom>
            <a:solidFill>
              <a:schemeClr val="accent1">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7" name="Rectangle 6"/>
            <p:cNvSpPr/>
            <p:nvPr/>
          </p:nvSpPr>
          <p:spPr>
            <a:xfrm>
              <a:off x="2808816" y="883801"/>
              <a:ext cx="869487" cy="1256994"/>
            </a:xfrm>
            <a:prstGeom prst="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QC-LDPC</a:t>
              </a:r>
            </a:p>
            <a:p>
              <a:pPr algn="ctr">
                <a:defRPr/>
              </a:pPr>
              <a:r>
                <a:rPr lang="en-US" sz="1100" b="1" dirty="0">
                  <a:solidFill>
                    <a:schemeClr val="bg1"/>
                  </a:solidFill>
                </a:rPr>
                <a:t>(FEC)</a:t>
              </a:r>
            </a:p>
          </p:txBody>
        </p:sp>
        <p:sp>
          <p:nvSpPr>
            <p:cNvPr id="8" name="Rectangle 7"/>
            <p:cNvSpPr/>
            <p:nvPr/>
          </p:nvSpPr>
          <p:spPr>
            <a:xfrm>
              <a:off x="2913114" y="986707"/>
              <a:ext cx="869487" cy="1256994"/>
            </a:xfrm>
            <a:prstGeom prst="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QC-LDPC</a:t>
              </a:r>
            </a:p>
            <a:p>
              <a:pPr algn="ctr">
                <a:defRPr/>
              </a:pPr>
              <a:r>
                <a:rPr lang="en-US" sz="1100" b="1" dirty="0">
                  <a:solidFill>
                    <a:schemeClr val="bg1"/>
                  </a:solidFill>
                </a:rPr>
                <a:t>(FEC)</a:t>
              </a:r>
            </a:p>
          </p:txBody>
        </p:sp>
        <p:sp>
          <p:nvSpPr>
            <p:cNvPr id="9" name="Rectangle 8"/>
            <p:cNvSpPr/>
            <p:nvPr/>
          </p:nvSpPr>
          <p:spPr>
            <a:xfrm>
              <a:off x="2711756" y="673092"/>
              <a:ext cx="4421818" cy="2345678"/>
            </a:xfrm>
            <a:prstGeom prst="rect">
              <a:avLst/>
            </a:pr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0" name="Rectangle 9"/>
            <p:cNvSpPr/>
            <p:nvPr/>
          </p:nvSpPr>
          <p:spPr>
            <a:xfrm>
              <a:off x="2997394" y="1065825"/>
              <a:ext cx="869487" cy="1256994"/>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QC-LDPC</a:t>
              </a:r>
            </a:p>
            <a:p>
              <a:pPr algn="ctr">
                <a:defRPr/>
              </a:pPr>
              <a:r>
                <a:rPr lang="en-US" sz="1100" b="1" dirty="0">
                  <a:solidFill>
                    <a:schemeClr val="bg1"/>
                  </a:solidFill>
                </a:rPr>
                <a:t>(FEC)</a:t>
              </a:r>
            </a:p>
          </p:txBody>
        </p:sp>
        <p:sp>
          <p:nvSpPr>
            <p:cNvPr id="11" name="Rectangle 10"/>
            <p:cNvSpPr/>
            <p:nvPr/>
          </p:nvSpPr>
          <p:spPr>
            <a:xfrm>
              <a:off x="5116073" y="1025339"/>
              <a:ext cx="840559" cy="1298666"/>
            </a:xfrm>
            <a:prstGeom prst="rect">
              <a:avLst/>
            </a:prstGeom>
          </p:spPr>
          <p:style>
            <a:lnRef idx="0">
              <a:schemeClr val="accent4"/>
            </a:lnRef>
            <a:fillRef idx="3">
              <a:schemeClr val="accent4"/>
            </a:fillRef>
            <a:effectRef idx="3">
              <a:schemeClr val="accent4"/>
            </a:effectRef>
            <a:fontRef idx="minor">
              <a:schemeClr val="lt1"/>
            </a:fontRef>
          </p:style>
          <p:txBody>
            <a:bodyPr lIns="0" rIns="0" anchor="ctr"/>
            <a:lstStyle/>
            <a:p>
              <a:pPr algn="ctr">
                <a:defRPr/>
              </a:pPr>
              <a:r>
                <a:rPr lang="en-US" sz="1200" b="1" dirty="0">
                  <a:solidFill>
                    <a:schemeClr val="bg1"/>
                  </a:solidFill>
                </a:rPr>
                <a:t>D/A</a:t>
              </a:r>
            </a:p>
          </p:txBody>
        </p:sp>
        <p:sp>
          <p:nvSpPr>
            <p:cNvPr id="12" name="Rectangle 11"/>
            <p:cNvSpPr/>
            <p:nvPr/>
          </p:nvSpPr>
          <p:spPr>
            <a:xfrm>
              <a:off x="6126434" y="1027541"/>
              <a:ext cx="788271" cy="1295278"/>
            </a:xfrm>
            <a:prstGeom prst="rect">
              <a:avLst/>
            </a:prstGeom>
          </p:spPr>
          <p:style>
            <a:lnRef idx="0">
              <a:schemeClr val="accent2"/>
            </a:lnRef>
            <a:fillRef idx="3">
              <a:schemeClr val="accent2"/>
            </a:fillRef>
            <a:effectRef idx="3">
              <a:schemeClr val="accent2"/>
            </a:effectRef>
            <a:fontRef idx="minor">
              <a:schemeClr val="lt1"/>
            </a:fontRef>
          </p:style>
          <p:txBody>
            <a:bodyPr lIns="0" rIns="0" anchor="ctr"/>
            <a:lstStyle/>
            <a:p>
              <a:pPr algn="ctr">
                <a:defRPr/>
              </a:pPr>
              <a:r>
                <a:rPr lang="en-US" sz="1100" b="1" dirty="0">
                  <a:solidFill>
                    <a:schemeClr val="bg1"/>
                  </a:solidFill>
                </a:rPr>
                <a:t>Optical</a:t>
              </a:r>
            </a:p>
          </p:txBody>
        </p:sp>
        <p:sp>
          <p:nvSpPr>
            <p:cNvPr id="80919" name="TextBox 12"/>
            <p:cNvSpPr txBox="1">
              <a:spLocks noChangeArrowheads="1"/>
            </p:cNvSpPr>
            <p:nvPr/>
          </p:nvSpPr>
          <p:spPr bwMode="auto">
            <a:xfrm>
              <a:off x="3432137" y="395005"/>
              <a:ext cx="2689577" cy="2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100" b="1">
                  <a:latin typeface="Times New Roman" pitchFamily="18" charset="0"/>
                  <a:cs typeface="Arial" charset="0"/>
                </a:rPr>
                <a:t>Software-defined Optical Transceiver</a:t>
              </a:r>
            </a:p>
          </p:txBody>
        </p:sp>
        <p:sp>
          <p:nvSpPr>
            <p:cNvPr id="14" name="Rectangle 13"/>
            <p:cNvSpPr/>
            <p:nvPr/>
          </p:nvSpPr>
          <p:spPr>
            <a:xfrm>
              <a:off x="3999627" y="1065824"/>
              <a:ext cx="901560" cy="1256995"/>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200" b="1" dirty="0">
                  <a:solidFill>
                    <a:schemeClr val="bg1"/>
                  </a:solidFill>
                </a:rPr>
                <a:t>DSP</a:t>
              </a:r>
            </a:p>
          </p:txBody>
        </p:sp>
        <p:cxnSp>
          <p:nvCxnSpPr>
            <p:cNvPr id="15" name="Straight Arrow Connector 14"/>
            <p:cNvCxnSpPr/>
            <p:nvPr/>
          </p:nvCxnSpPr>
          <p:spPr>
            <a:xfrm flipV="1">
              <a:off x="3432175" y="2300078"/>
              <a:ext cx="0" cy="391850"/>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Flowchart: Magnetic Disk 15"/>
            <p:cNvSpPr/>
            <p:nvPr/>
          </p:nvSpPr>
          <p:spPr>
            <a:xfrm>
              <a:off x="2545644" y="3753713"/>
              <a:ext cx="1959034" cy="2591261"/>
            </a:xfrm>
            <a:prstGeom prst="flowChartMagneticDisk">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l-GR" sz="1400"/>
            </a:p>
          </p:txBody>
        </p:sp>
        <p:sp>
          <p:nvSpPr>
            <p:cNvPr id="80925" name="TextBox 16"/>
            <p:cNvSpPr txBox="1">
              <a:spLocks noChangeArrowheads="1"/>
            </p:cNvSpPr>
            <p:nvPr/>
          </p:nvSpPr>
          <p:spPr bwMode="auto">
            <a:xfrm>
              <a:off x="2852884" y="3792579"/>
              <a:ext cx="1310383" cy="68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lgn="ctr">
                <a:spcBef>
                  <a:spcPct val="0"/>
                </a:spcBef>
                <a:buClrTx/>
                <a:buFontTx/>
                <a:buNone/>
              </a:pPr>
              <a:r>
                <a:rPr lang="en-US" altLang="el-GR" sz="1100" b="1">
                  <a:latin typeface="Times New Roman" pitchFamily="18" charset="0"/>
                  <a:cs typeface="Arial" charset="0"/>
                </a:rPr>
                <a:t>Library of FECs</a:t>
              </a:r>
            </a:p>
            <a:p>
              <a:pPr algn="ctr">
                <a:spcBef>
                  <a:spcPct val="0"/>
                </a:spcBef>
                <a:buClrTx/>
                <a:buFontTx/>
                <a:buNone/>
              </a:pPr>
              <a:r>
                <a:rPr lang="en-US" altLang="el-GR" sz="1100" b="1">
                  <a:latin typeface="Times New Roman" pitchFamily="18" charset="0"/>
                  <a:cs typeface="Arial" charset="0"/>
                </a:rPr>
                <a:t>(code rate, block size)</a:t>
              </a:r>
              <a:endParaRPr lang="el-GR" altLang="el-GR" sz="1100" b="1">
                <a:latin typeface="Times New Roman" pitchFamily="18" charset="0"/>
                <a:cs typeface="Arial" charset="0"/>
              </a:endParaRPr>
            </a:p>
          </p:txBody>
        </p:sp>
        <p:sp>
          <p:nvSpPr>
            <p:cNvPr id="18" name="Rectangle 17"/>
            <p:cNvSpPr/>
            <p:nvPr/>
          </p:nvSpPr>
          <p:spPr>
            <a:xfrm>
              <a:off x="2622692" y="4752704"/>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[1/2, 27]</a:t>
              </a:r>
            </a:p>
          </p:txBody>
        </p:sp>
        <p:sp>
          <p:nvSpPr>
            <p:cNvPr id="19" name="Rectangle 18"/>
            <p:cNvSpPr/>
            <p:nvPr/>
          </p:nvSpPr>
          <p:spPr>
            <a:xfrm>
              <a:off x="2612386" y="5222680"/>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[2/3, 27]</a:t>
              </a:r>
            </a:p>
          </p:txBody>
        </p:sp>
        <p:sp>
          <p:nvSpPr>
            <p:cNvPr id="20" name="Rectangle 19"/>
            <p:cNvSpPr/>
            <p:nvPr/>
          </p:nvSpPr>
          <p:spPr>
            <a:xfrm>
              <a:off x="2612386" y="5686271"/>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[3/4, 27]</a:t>
              </a:r>
            </a:p>
          </p:txBody>
        </p:sp>
        <p:sp>
          <p:nvSpPr>
            <p:cNvPr id="21" name="Rectangle 20"/>
            <p:cNvSpPr/>
            <p:nvPr/>
          </p:nvSpPr>
          <p:spPr>
            <a:xfrm>
              <a:off x="3542674" y="4752704"/>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[1/2, 54]</a:t>
              </a:r>
            </a:p>
          </p:txBody>
        </p:sp>
        <p:sp>
          <p:nvSpPr>
            <p:cNvPr id="22" name="Rectangle 21"/>
            <p:cNvSpPr/>
            <p:nvPr/>
          </p:nvSpPr>
          <p:spPr>
            <a:xfrm>
              <a:off x="3532368" y="5222680"/>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[2/3, 54]</a:t>
              </a:r>
            </a:p>
          </p:txBody>
        </p:sp>
        <p:sp>
          <p:nvSpPr>
            <p:cNvPr id="23" name="Rectangle 22"/>
            <p:cNvSpPr/>
            <p:nvPr/>
          </p:nvSpPr>
          <p:spPr>
            <a:xfrm>
              <a:off x="3532368" y="5686271"/>
              <a:ext cx="806267" cy="298056"/>
            </a:xfrm>
            <a:prstGeom prst="rect">
              <a:avLst/>
            </a:prstGeom>
          </p:spPr>
          <p:style>
            <a:lnRef idx="0">
              <a:schemeClr val="accent1"/>
            </a:lnRef>
            <a:fillRef idx="3">
              <a:schemeClr val="accent1"/>
            </a:fillRef>
            <a:effectRef idx="3">
              <a:schemeClr val="accent1"/>
            </a:effectRef>
            <a:fontRef idx="minor">
              <a:schemeClr val="lt1"/>
            </a:fontRef>
          </p:style>
          <p:txBody>
            <a:bodyPr lIns="36000" rIns="36000" anchor="ctr"/>
            <a:lstStyle/>
            <a:p>
              <a:pPr algn="ctr">
                <a:defRPr/>
              </a:pPr>
              <a:r>
                <a:rPr lang="en-US" sz="1100" b="1" dirty="0">
                  <a:solidFill>
                    <a:schemeClr val="bg1"/>
                  </a:solidFill>
                </a:rPr>
                <a:t>[3/4, 54]</a:t>
              </a:r>
            </a:p>
          </p:txBody>
        </p:sp>
        <p:sp>
          <p:nvSpPr>
            <p:cNvPr id="80944" name="TextBox 23"/>
            <p:cNvSpPr txBox="1">
              <a:spLocks noChangeArrowheads="1"/>
            </p:cNvSpPr>
            <p:nvPr/>
          </p:nvSpPr>
          <p:spPr bwMode="auto">
            <a:xfrm>
              <a:off x="3254873" y="5905239"/>
              <a:ext cx="355887" cy="350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400" b="1">
                  <a:latin typeface="Times New Roman" pitchFamily="18" charset="0"/>
                  <a:cs typeface="Arial" charset="0"/>
                </a:rPr>
                <a:t>…</a:t>
              </a:r>
              <a:endParaRPr lang="el-GR" altLang="el-GR" sz="1400" b="1">
                <a:latin typeface="Times New Roman" pitchFamily="18" charset="0"/>
                <a:cs typeface="Arial" charset="0"/>
              </a:endParaRPr>
            </a:p>
          </p:txBody>
        </p:sp>
        <p:sp>
          <p:nvSpPr>
            <p:cNvPr id="28" name="Rectangle 27"/>
            <p:cNvSpPr/>
            <p:nvPr/>
          </p:nvSpPr>
          <p:spPr>
            <a:xfrm>
              <a:off x="2997394" y="2554246"/>
              <a:ext cx="3852002" cy="337084"/>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1200" b="1" dirty="0">
                  <a:solidFill>
                    <a:schemeClr val="bg1"/>
                  </a:solidFill>
                </a:rPr>
                <a:t>Control Processor</a:t>
              </a:r>
            </a:p>
          </p:txBody>
        </p:sp>
        <p:sp>
          <p:nvSpPr>
            <p:cNvPr id="80948" name="TextBox 28"/>
            <p:cNvSpPr txBox="1">
              <a:spLocks noChangeArrowheads="1"/>
            </p:cNvSpPr>
            <p:nvPr/>
          </p:nvSpPr>
          <p:spPr bwMode="auto">
            <a:xfrm>
              <a:off x="3113378" y="624898"/>
              <a:ext cx="1562843" cy="2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100" b="1">
                  <a:latin typeface="Times New Roman" pitchFamily="18" charset="0"/>
                  <a:cs typeface="Arial" charset="0"/>
                </a:rPr>
                <a:t>Reconfigurable Area</a:t>
              </a:r>
            </a:p>
          </p:txBody>
        </p:sp>
        <p:sp>
          <p:nvSpPr>
            <p:cNvPr id="80949" name="TextBox 29"/>
            <p:cNvSpPr txBox="1">
              <a:spLocks noChangeArrowheads="1"/>
            </p:cNvSpPr>
            <p:nvPr/>
          </p:nvSpPr>
          <p:spPr bwMode="auto">
            <a:xfrm>
              <a:off x="3318963" y="3446397"/>
              <a:ext cx="638483" cy="2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100" b="1">
                  <a:latin typeface="Times New Roman" pitchFamily="18" charset="0"/>
                  <a:cs typeface="Arial" charset="0"/>
                </a:rPr>
                <a:t>DRAM</a:t>
              </a:r>
            </a:p>
          </p:txBody>
        </p:sp>
        <p:cxnSp>
          <p:nvCxnSpPr>
            <p:cNvPr id="31" name="Straight Arrow Connector 30"/>
            <p:cNvCxnSpPr/>
            <p:nvPr/>
          </p:nvCxnSpPr>
          <p:spPr>
            <a:xfrm flipV="1">
              <a:off x="3305786" y="2890561"/>
              <a:ext cx="0" cy="902879"/>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951" name="TextBox 31"/>
            <p:cNvSpPr txBox="1">
              <a:spLocks noChangeArrowheads="1"/>
            </p:cNvSpPr>
            <p:nvPr/>
          </p:nvSpPr>
          <p:spPr bwMode="auto">
            <a:xfrm>
              <a:off x="3866881" y="3018923"/>
              <a:ext cx="2267877" cy="68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100">
                  <a:latin typeface="Times New Roman" pitchFamily="18" charset="0"/>
                  <a:cs typeface="Arial" charset="0"/>
                </a:rPr>
                <a:t>Load new modules from the library based on the channel requirements</a:t>
              </a:r>
              <a:endParaRPr lang="el-GR" altLang="el-GR" sz="1100">
                <a:latin typeface="Times New Roman" pitchFamily="18" charset="0"/>
                <a:cs typeface="Arial" charset="0"/>
              </a:endParaRPr>
            </a:p>
          </p:txBody>
        </p:sp>
        <p:sp>
          <p:nvSpPr>
            <p:cNvPr id="33" name="Oval 32"/>
            <p:cNvSpPr/>
            <p:nvPr/>
          </p:nvSpPr>
          <p:spPr>
            <a:xfrm>
              <a:off x="7400797" y="1166063"/>
              <a:ext cx="281667" cy="28169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4" name="Oval 33"/>
            <p:cNvSpPr/>
            <p:nvPr/>
          </p:nvSpPr>
          <p:spPr>
            <a:xfrm>
              <a:off x="7330379" y="1166063"/>
              <a:ext cx="281667" cy="28169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5" name="Oval 34"/>
            <p:cNvSpPr/>
            <p:nvPr/>
          </p:nvSpPr>
          <p:spPr>
            <a:xfrm>
              <a:off x="7259963" y="1171481"/>
              <a:ext cx="281667" cy="28169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36" name="Straight Connector 35"/>
            <p:cNvCxnSpPr/>
            <p:nvPr/>
          </p:nvCxnSpPr>
          <p:spPr>
            <a:xfrm flipV="1">
              <a:off x="6929545" y="1460402"/>
              <a:ext cx="868475" cy="10835"/>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7362879" y="1722236"/>
              <a:ext cx="279862" cy="28169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8" name="Oval 37"/>
            <p:cNvSpPr/>
            <p:nvPr/>
          </p:nvSpPr>
          <p:spPr>
            <a:xfrm>
              <a:off x="7292463" y="1722236"/>
              <a:ext cx="281667" cy="28169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9" name="Oval 38"/>
            <p:cNvSpPr/>
            <p:nvPr/>
          </p:nvSpPr>
          <p:spPr>
            <a:xfrm>
              <a:off x="7222046" y="1727654"/>
              <a:ext cx="281667" cy="27989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40" name="Straight Connector 39"/>
            <p:cNvCxnSpPr/>
            <p:nvPr/>
          </p:nvCxnSpPr>
          <p:spPr>
            <a:xfrm flipH="1" flipV="1">
              <a:off x="6904267" y="2011157"/>
              <a:ext cx="716808" cy="0"/>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5101353" y="4269361"/>
              <a:ext cx="2023403" cy="1102347"/>
            </a:xfrm>
            <a:prstGeom prst="rect">
              <a:avLst/>
            </a:prstGeom>
          </p:spPr>
          <p:style>
            <a:lnRef idx="0">
              <a:schemeClr val="accent5"/>
            </a:lnRef>
            <a:fillRef idx="3">
              <a:schemeClr val="accent5"/>
            </a:fillRef>
            <a:effectRef idx="3">
              <a:schemeClr val="accent5"/>
            </a:effectRef>
            <a:fontRef idx="minor">
              <a:schemeClr val="lt1"/>
            </a:fontRef>
          </p:style>
          <p:txBody>
            <a:bodyPr lIns="0" rIns="0" anchor="ctr"/>
            <a:lstStyle/>
            <a:p>
              <a:pPr algn="ctr">
                <a:defRPr/>
              </a:pPr>
              <a:r>
                <a:rPr lang="en-US" sz="1100" b="1" dirty="0">
                  <a:solidFill>
                    <a:schemeClr val="bg1"/>
                  </a:solidFill>
                </a:rPr>
                <a:t>Flexible Optical Network Controller</a:t>
              </a:r>
            </a:p>
          </p:txBody>
        </p:sp>
        <p:cxnSp>
          <p:nvCxnSpPr>
            <p:cNvPr id="42" name="Straight Arrow Connector 41"/>
            <p:cNvCxnSpPr/>
            <p:nvPr/>
          </p:nvCxnSpPr>
          <p:spPr>
            <a:xfrm flipV="1">
              <a:off x="6135098" y="2890561"/>
              <a:ext cx="0" cy="1379598"/>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378569" y="5371672"/>
              <a:ext cx="0" cy="464079"/>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6044820" y="5371672"/>
              <a:ext cx="0" cy="464079"/>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721906" y="5371672"/>
              <a:ext cx="0" cy="464079"/>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967" name="TextBox 45"/>
            <p:cNvSpPr txBox="1">
              <a:spLocks noChangeArrowheads="1"/>
            </p:cNvSpPr>
            <p:nvPr/>
          </p:nvSpPr>
          <p:spPr bwMode="auto">
            <a:xfrm>
              <a:off x="4898532" y="5835298"/>
              <a:ext cx="2502349" cy="49007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A50021"/>
                </a:buClr>
                <a:buFont typeface="Wingdings" pitchFamily="2" charset="2"/>
                <a:buChar char="§"/>
                <a:defRPr sz="2800">
                  <a:solidFill>
                    <a:schemeClr val="tx1"/>
                  </a:solidFill>
                  <a:latin typeface="Calibri" pitchFamily="34" charset="0"/>
                  <a:ea typeface="Calibri" pitchFamily="34" charset="0"/>
                  <a:cs typeface="Calibri" pitchFamily="34" charset="0"/>
                </a:defRPr>
              </a:lvl1pPr>
              <a:lvl2pPr marL="742950" indent="-285750">
                <a:spcBef>
                  <a:spcPct val="20000"/>
                </a:spcBef>
                <a:buChar char="•"/>
                <a:defRPr sz="2400">
                  <a:solidFill>
                    <a:schemeClr val="tx1"/>
                  </a:solidFill>
                  <a:latin typeface="Calibri" pitchFamily="34" charset="0"/>
                  <a:ea typeface="Calibri" pitchFamily="34" charset="0"/>
                  <a:cs typeface="Calibri" pitchFamily="34" charset="0"/>
                </a:defRPr>
              </a:lvl2pPr>
              <a:lvl3pPr marL="1143000" indent="-228600">
                <a:spcBef>
                  <a:spcPct val="20000"/>
                </a:spcBef>
                <a:buClr>
                  <a:srgbClr val="A50021"/>
                </a:buClr>
                <a:buFont typeface="Symbol" pitchFamily="18" charset="2"/>
                <a:buChar char="®"/>
                <a:defRPr sz="2000">
                  <a:solidFill>
                    <a:schemeClr val="tx1"/>
                  </a:solidFill>
                  <a:latin typeface="Calibri" pitchFamily="34" charset="0"/>
                  <a:ea typeface="Calibri" pitchFamily="34" charset="0"/>
                  <a:cs typeface="Calibri" pitchFamily="34" charset="0"/>
                </a:defRPr>
              </a:lvl3pPr>
              <a:lvl4pPr marL="1600200" indent="-228600">
                <a:spcBef>
                  <a:spcPct val="20000"/>
                </a:spcBef>
                <a:buChar char="–"/>
                <a:defRPr>
                  <a:solidFill>
                    <a:schemeClr val="tx1"/>
                  </a:solidFill>
                  <a:latin typeface="Calibri" pitchFamily="34" charset="0"/>
                  <a:ea typeface="Calibri" pitchFamily="34" charset="0"/>
                  <a:cs typeface="Calibri" pitchFamily="34" charset="0"/>
                </a:defRPr>
              </a:lvl4pPr>
              <a:lvl5pPr marL="2057400" indent="-228600">
                <a:spcBef>
                  <a:spcPct val="20000"/>
                </a:spcBef>
                <a:buChar char="»"/>
                <a:defRPr>
                  <a:solidFill>
                    <a:schemeClr val="tx1"/>
                  </a:solidFill>
                  <a:latin typeface="Calibri" pitchFamily="34" charset="0"/>
                  <a:ea typeface="Calibri" pitchFamily="34" charset="0"/>
                  <a:cs typeface="Calibri" pitchFamily="34" charset="0"/>
                </a:defRPr>
              </a:lvl5pPr>
              <a:lvl6pPr marL="25146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6pPr>
              <a:lvl7pPr marL="29718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7pPr>
              <a:lvl8pPr marL="34290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8pPr>
              <a:lvl9pPr marL="3886200" indent="-228600" eaLnBrk="0" fontAlgn="base" hangingPunct="0">
                <a:spcBef>
                  <a:spcPct val="20000"/>
                </a:spcBef>
                <a:spcAft>
                  <a:spcPct val="0"/>
                </a:spcAft>
                <a:buChar char="»"/>
                <a:defRPr>
                  <a:solidFill>
                    <a:schemeClr val="tx1"/>
                  </a:solidFill>
                  <a:latin typeface="Calibri" pitchFamily="34" charset="0"/>
                  <a:ea typeface="Calibri" pitchFamily="34" charset="0"/>
                  <a:cs typeface="Calibri" pitchFamily="34" charset="0"/>
                </a:defRPr>
              </a:lvl9pPr>
            </a:lstStyle>
            <a:p>
              <a:pPr>
                <a:spcBef>
                  <a:spcPct val="0"/>
                </a:spcBef>
                <a:buClrTx/>
                <a:buFontTx/>
                <a:buNone/>
              </a:pPr>
              <a:r>
                <a:rPr lang="en-US" altLang="el-GR" sz="1100">
                  <a:latin typeface="Times New Roman" pitchFamily="18" charset="0"/>
                  <a:cs typeface="Arial" charset="0"/>
                </a:rPr>
                <a:t>channel requirements (channel length, BER, dispersion, etc.)</a:t>
              </a:r>
              <a:endParaRPr lang="el-GR" altLang="el-GR" sz="1100">
                <a:latin typeface="Times New Roman" pitchFamily="18" charset="0"/>
                <a:cs typeface="Arial" charset="0"/>
              </a:endParaRPr>
            </a:p>
          </p:txBody>
        </p:sp>
      </p:grpSp>
      <p:pic>
        <p:nvPicPr>
          <p:cNvPr id="8090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5213" y="862013"/>
            <a:ext cx="4160837" cy="271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12772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1340768"/>
            <a:ext cx="8352928" cy="4752528"/>
          </a:xfrm>
        </p:spPr>
        <p:txBody>
          <a:bodyPr/>
          <a:lstStyle/>
          <a:p>
            <a:pPr marL="342900" indent="-342900" algn="just">
              <a:buFont typeface="Wingdings" panose="05000000000000000000" pitchFamily="2" charset="2"/>
              <a:buChar char="ü"/>
            </a:pPr>
            <a:r>
              <a:rPr lang="en-US" sz="2400" dirty="0" smtClean="0"/>
              <a:t>HHI will continue the </a:t>
            </a:r>
            <a:r>
              <a:rPr lang="en-US" sz="2400" dirty="0"/>
              <a:t>experimental work </a:t>
            </a:r>
            <a:r>
              <a:rPr lang="en-US" sz="2400" dirty="0" smtClean="0"/>
              <a:t>(as part of Braulio’s PhD thesis) </a:t>
            </a:r>
            <a:r>
              <a:rPr lang="en-US" sz="2400" dirty="0"/>
              <a:t>until end of this year. Thus he is going ahead on the </a:t>
            </a:r>
            <a:r>
              <a:rPr lang="en-US" sz="2400" dirty="0" err="1"/>
              <a:t>InP</a:t>
            </a:r>
            <a:r>
              <a:rPr lang="en-US" sz="2400" dirty="0"/>
              <a:t>-based 8-channel OFDM </a:t>
            </a:r>
            <a:r>
              <a:rPr lang="en-US" sz="2400" dirty="0" err="1"/>
              <a:t>Tx</a:t>
            </a:r>
            <a:r>
              <a:rPr lang="en-US" sz="2400" dirty="0"/>
              <a:t> PIC </a:t>
            </a:r>
            <a:r>
              <a:rPr lang="en-US" sz="2400" dirty="0" smtClean="0"/>
              <a:t>development to:</a:t>
            </a:r>
            <a:endParaRPr lang="en-US" sz="2400" dirty="0"/>
          </a:p>
          <a:p>
            <a:pPr marL="800100" lvl="1" indent="-342900" algn="just">
              <a:buFont typeface="Wingdings" panose="05000000000000000000" pitchFamily="2" charset="2"/>
              <a:buChar char="ü"/>
            </a:pPr>
            <a:r>
              <a:rPr lang="en-US" sz="1800" dirty="0" smtClean="0"/>
              <a:t>characterize </a:t>
            </a:r>
            <a:r>
              <a:rPr lang="en-US" sz="1800" dirty="0"/>
              <a:t>the available devices </a:t>
            </a:r>
            <a:r>
              <a:rPr lang="en-US" sz="1800" dirty="0" smtClean="0"/>
              <a:t>comprehensively,</a:t>
            </a:r>
            <a:endParaRPr lang="en-US" sz="1800" dirty="0"/>
          </a:p>
          <a:p>
            <a:pPr marL="800100" lvl="1" indent="-342900" algn="just">
              <a:buFont typeface="Wingdings" panose="05000000000000000000" pitchFamily="2" charset="2"/>
              <a:buChar char="ü"/>
            </a:pPr>
            <a:r>
              <a:rPr lang="en-US" sz="1800" dirty="0" smtClean="0"/>
              <a:t>fabricate </a:t>
            </a:r>
            <a:r>
              <a:rPr lang="en-US" sz="1800" dirty="0"/>
              <a:t>two more wafers in order to get PICs of much better </a:t>
            </a:r>
            <a:r>
              <a:rPr lang="en-US" sz="1800" dirty="0" smtClean="0"/>
              <a:t>performance,</a:t>
            </a:r>
            <a:endParaRPr lang="en-US" sz="1800" dirty="0"/>
          </a:p>
          <a:p>
            <a:pPr marL="800100" lvl="1" indent="-342900" algn="just">
              <a:buFont typeface="Wingdings" panose="05000000000000000000" pitchFamily="2" charset="2"/>
              <a:buChar char="ü"/>
            </a:pPr>
            <a:r>
              <a:rPr lang="en-US" sz="1800" dirty="0" smtClean="0"/>
              <a:t> </a:t>
            </a:r>
            <a:r>
              <a:rPr lang="en-US" sz="1800" dirty="0"/>
              <a:t>characterize the improved </a:t>
            </a:r>
            <a:r>
              <a:rPr lang="en-US" sz="1800" dirty="0" err="1"/>
              <a:t>Tx</a:t>
            </a:r>
            <a:r>
              <a:rPr lang="en-US" sz="1800" dirty="0"/>
              <a:t> PICs on chip </a:t>
            </a:r>
            <a:r>
              <a:rPr lang="en-US" sz="1800" dirty="0" smtClean="0"/>
              <a:t>level.</a:t>
            </a:r>
          </a:p>
          <a:p>
            <a:pPr marL="342900" indent="-342900" algn="just">
              <a:buFont typeface="Wingdings" panose="05000000000000000000" pitchFamily="2" charset="2"/>
              <a:buChar char="ü"/>
            </a:pPr>
            <a:endParaRPr lang="en-US" sz="2400" dirty="0"/>
          </a:p>
          <a:p>
            <a:pPr marL="342900" indent="-342900" algn="just">
              <a:buFont typeface="Wingdings" panose="05000000000000000000" pitchFamily="2" charset="2"/>
              <a:buChar char="ü"/>
            </a:pPr>
            <a:r>
              <a:rPr lang="en-US" sz="2400" dirty="0"/>
              <a:t>ALBIS/</a:t>
            </a:r>
            <a:r>
              <a:rPr lang="en-US" sz="2400" dirty="0" err="1"/>
              <a:t>Optoscribe</a:t>
            </a:r>
            <a:r>
              <a:rPr lang="en-US" sz="2400" dirty="0"/>
              <a:t>/HHI/</a:t>
            </a:r>
            <a:r>
              <a:rPr lang="en-US" sz="2400" dirty="0" err="1"/>
              <a:t>Aifotec</a:t>
            </a:r>
            <a:r>
              <a:rPr lang="en-US" sz="2400" dirty="0"/>
              <a:t>  will continue the fabrication of the Rx board / PD assembly / test board mounting in order to obtain testing of the single channel test boards to show improvements with regards to first test boards (light coupling issues</a:t>
            </a:r>
            <a:r>
              <a:rPr lang="en-US" sz="2400" dirty="0" smtClean="0"/>
              <a:t>).</a:t>
            </a:r>
            <a:endParaRPr lang="en-GB" sz="2400" dirty="0"/>
          </a:p>
        </p:txBody>
      </p:sp>
      <p:sp>
        <p:nvSpPr>
          <p:cNvPr id="4" name="Rectangle 3"/>
          <p:cNvSpPr/>
          <p:nvPr/>
        </p:nvSpPr>
        <p:spPr>
          <a:xfrm>
            <a:off x="539552" y="2805669"/>
            <a:ext cx="8604448" cy="8393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eaLnBrk="0" hangingPunct="0">
              <a:spcBef>
                <a:spcPct val="20000"/>
              </a:spcBef>
              <a:buClr>
                <a:srgbClr val="A50021"/>
              </a:buClr>
              <a:buFont typeface="Wingdings" pitchFamily="2" charset="2"/>
              <a:buNone/>
            </a:pPr>
            <a:endParaRPr lang="en-GB" sz="1400" dirty="0">
              <a:latin typeface="Calibri" pitchFamily="34" charset="0"/>
              <a:ea typeface="Calibri" pitchFamily="34" charset="0"/>
              <a:cs typeface="Calibri" pitchFamily="34" charset="0"/>
            </a:endParaRPr>
          </a:p>
        </p:txBody>
      </p:sp>
      <p:sp>
        <p:nvSpPr>
          <p:cNvPr id="9"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Activities to be carried out within the next months</a:t>
            </a:r>
            <a:endParaRPr lang="en-US" kern="0" dirty="0"/>
          </a:p>
        </p:txBody>
      </p:sp>
    </p:spTree>
    <p:extLst>
      <p:ext uri="{BB962C8B-B14F-4D97-AF65-F5344CB8AC3E}">
        <p14:creationId xmlns:p14="http://schemas.microsoft.com/office/powerpoint/2010/main" val="944941486"/>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1196752"/>
            <a:ext cx="8352928" cy="5184576"/>
          </a:xfrm>
        </p:spPr>
        <p:txBody>
          <a:bodyPr/>
          <a:lstStyle/>
          <a:p>
            <a:pPr marL="285750" indent="-285750" algn="just">
              <a:buFont typeface="Wingdings" panose="05000000000000000000" pitchFamily="2" charset="2"/>
              <a:buChar char="ü"/>
            </a:pPr>
            <a:r>
              <a:rPr lang="en-US" sz="2400" dirty="0" smtClean="0"/>
              <a:t>The ASTRON consortium has completed most of its original objectives with some deviations</a:t>
            </a:r>
          </a:p>
          <a:p>
            <a:pPr marL="742950" lvl="1" indent="-285750" algn="just">
              <a:buFont typeface="Wingdings" panose="05000000000000000000" pitchFamily="2" charset="2"/>
              <a:buChar char="ü"/>
            </a:pPr>
            <a:r>
              <a:rPr lang="en-US" sz="2000" dirty="0" smtClean="0"/>
              <a:t>Deviations resulted in some new ideas and novel demonstrations</a:t>
            </a:r>
          </a:p>
          <a:p>
            <a:pPr marL="742950" lvl="1" indent="-285750" algn="just">
              <a:buFont typeface="Wingdings" panose="05000000000000000000" pitchFamily="2" charset="2"/>
              <a:buChar char="ü"/>
            </a:pPr>
            <a:endParaRPr lang="en-US" sz="2000" dirty="0" smtClean="0"/>
          </a:p>
          <a:p>
            <a:pPr marL="285750" indent="-285750" algn="just">
              <a:buFont typeface="Wingdings" panose="05000000000000000000" pitchFamily="2" charset="2"/>
              <a:buChar char="ü"/>
            </a:pPr>
            <a:r>
              <a:rPr lang="en-US" sz="2400" dirty="0" smtClean="0"/>
              <a:t>Significant innovations were demonstrated with respect to fabrication techniques, integrated PICs, transceiver concepts, etc.</a:t>
            </a:r>
          </a:p>
          <a:p>
            <a:pPr marL="285750" indent="-285750" algn="just">
              <a:buFont typeface="Wingdings" panose="05000000000000000000" pitchFamily="2" charset="2"/>
              <a:buChar char="ü"/>
            </a:pPr>
            <a:endParaRPr lang="en-US" sz="2400" dirty="0" smtClean="0"/>
          </a:p>
          <a:p>
            <a:pPr marL="285750" indent="-285750" algn="just">
              <a:buFont typeface="Wingdings" panose="05000000000000000000" pitchFamily="2" charset="2"/>
              <a:buChar char="ü"/>
            </a:pPr>
            <a:r>
              <a:rPr lang="en-US" sz="2400" dirty="0" smtClean="0"/>
              <a:t>The ASTRON partners will continue to pursue development activities, even after the 9 months project duration extension that was granted without request for additional budget  </a:t>
            </a:r>
            <a:endParaRPr lang="en-US" sz="2400" dirty="0"/>
          </a:p>
        </p:txBody>
      </p:sp>
      <p:sp>
        <p:nvSpPr>
          <p:cNvPr id="9" name="Title 1"/>
          <p:cNvSpPr txBox="1">
            <a:spLocks/>
          </p:cNvSpPr>
          <p:nvPr/>
        </p:nvSpPr>
        <p:spPr bwMode="auto">
          <a:xfrm>
            <a:off x="1835150" y="0"/>
            <a:ext cx="7308850" cy="692150"/>
          </a:xfrm>
          <a:prstGeom prst="rect">
            <a:avLst/>
          </a:prstGeom>
          <a:noFill/>
          <a:ln>
            <a:noFill/>
          </a:ln>
          <a:effectLst/>
          <a:extLst/>
        </p:spPr>
        <p:txBody>
          <a:bodyPr anchor="ctr"/>
          <a:lstStyle>
            <a:lvl1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1pPr>
            <a:lvl2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2pPr>
            <a:lvl3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3pPr>
            <a:lvl4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4pPr>
            <a:lvl5pPr algn="l" rtl="0" eaLnBrk="0" fontAlgn="base" hangingPunct="0">
              <a:spcBef>
                <a:spcPct val="0"/>
              </a:spcBef>
              <a:spcAft>
                <a:spcPct val="0"/>
              </a:spcAft>
              <a:defRPr sz="2400" b="1">
                <a:solidFill>
                  <a:schemeClr val="bg1"/>
                </a:solidFill>
                <a:effectLst>
                  <a:outerShdw blurRad="38100" dist="38100" dir="2700000" algn="tl">
                    <a:srgbClr val="C0C0C0"/>
                  </a:outerShdw>
                </a:effectLst>
                <a:latin typeface="Calibri" pitchFamily="34" charset="0"/>
                <a:ea typeface="Calibri" pitchFamily="34" charset="0"/>
                <a:cs typeface="Calibri" pitchFamily="34" charset="0"/>
              </a:defRPr>
            </a:lvl5pPr>
            <a:lvl6pPr marL="4572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6pPr>
            <a:lvl7pPr marL="9144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7pPr>
            <a:lvl8pPr marL="13716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8pPr>
            <a:lvl9pPr marL="1828800" algn="l" rtl="0" fontAlgn="base">
              <a:spcBef>
                <a:spcPct val="0"/>
              </a:spcBef>
              <a:spcAft>
                <a:spcPct val="0"/>
              </a:spcAft>
              <a:defRPr sz="2400" b="1">
                <a:solidFill>
                  <a:srgbClr val="4D4D4D"/>
                </a:solidFill>
                <a:effectLst>
                  <a:outerShdw blurRad="38100" dist="38100" dir="2700000" algn="tl">
                    <a:srgbClr val="C0C0C0"/>
                  </a:outerShdw>
                </a:effectLst>
                <a:latin typeface="Arial Black" pitchFamily="34" charset="0"/>
                <a:cs typeface="Arial" charset="0"/>
              </a:defRPr>
            </a:lvl9pPr>
          </a:lstStyle>
          <a:p>
            <a:pPr>
              <a:defRPr/>
            </a:pPr>
            <a:r>
              <a:rPr lang="en-US" dirty="0" smtClean="0"/>
              <a:t>Conclusions</a:t>
            </a:r>
            <a:endParaRPr lang="en-US" kern="0" dirty="0"/>
          </a:p>
        </p:txBody>
      </p:sp>
    </p:spTree>
    <p:extLst>
      <p:ext uri="{BB962C8B-B14F-4D97-AF65-F5344CB8AC3E}">
        <p14:creationId xmlns:p14="http://schemas.microsoft.com/office/powerpoint/2010/main" val="3916903293"/>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pPr>
              <a:buNone/>
            </a:pPr>
            <a:r>
              <a:rPr lang="en-US" sz="4000" b="1" i="1" dirty="0" smtClean="0"/>
              <a:t>				</a:t>
            </a:r>
            <a:r>
              <a:rPr lang="en-US" sz="4000" b="1" i="1" dirty="0" smtClean="0">
                <a:solidFill>
                  <a:srgbClr val="A50021"/>
                </a:solidFill>
              </a:rPr>
              <a:t>Thank you!</a:t>
            </a:r>
            <a:endParaRPr lang="el-GR" sz="4000" b="1" i="1" dirty="0">
              <a:solidFill>
                <a:srgbClr val="A5002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altLang="el-GR" dirty="0"/>
              <a:t>ASTRON </a:t>
            </a:r>
            <a:r>
              <a:rPr lang="en-US" altLang="el-GR" dirty="0" smtClean="0"/>
              <a:t>WP/tasks status: </a:t>
            </a:r>
            <a:br>
              <a:rPr lang="en-US" altLang="el-GR" dirty="0" smtClean="0"/>
            </a:br>
            <a:r>
              <a:rPr lang="en-US" dirty="0" smtClean="0"/>
              <a:t>System Architecture and Requirements (WP2)</a:t>
            </a:r>
            <a:endParaRPr lang="el-GR" dirty="0"/>
          </a:p>
        </p:txBody>
      </p:sp>
      <p:sp>
        <p:nvSpPr>
          <p:cNvPr id="2" name="Content Placeholder 1"/>
          <p:cNvSpPr>
            <a:spLocks noGrp="1"/>
          </p:cNvSpPr>
          <p:nvPr>
            <p:ph idx="1"/>
          </p:nvPr>
        </p:nvSpPr>
        <p:spPr>
          <a:xfrm>
            <a:off x="611560" y="908720"/>
            <a:ext cx="8353053" cy="5616575"/>
          </a:xfrm>
        </p:spPr>
        <p:txBody>
          <a:bodyPr/>
          <a:lstStyle/>
          <a:p>
            <a:pPr>
              <a:buFont typeface="Wingdings" panose="05000000000000000000" pitchFamily="2" charset="2"/>
              <a:buChar char="ü"/>
            </a:pPr>
            <a:r>
              <a:rPr lang="en-US" sz="1800" dirty="0" smtClean="0"/>
              <a:t>The </a:t>
            </a:r>
            <a:r>
              <a:rPr lang="en-US" sz="1800" b="1" u="sng" dirty="0" smtClean="0"/>
              <a:t>main </a:t>
            </a:r>
            <a:r>
              <a:rPr lang="en-US" sz="1800" b="1" u="sng" dirty="0"/>
              <a:t>outcomes </a:t>
            </a:r>
            <a:r>
              <a:rPr lang="en-US" sz="1800" dirty="0" smtClean="0"/>
              <a:t>were the final </a:t>
            </a:r>
            <a:r>
              <a:rPr lang="en-US" sz="1800" dirty="0"/>
              <a:t>specification for all the devices including </a:t>
            </a:r>
            <a:r>
              <a:rPr lang="en-US" sz="1800" dirty="0" err="1"/>
              <a:t>InP</a:t>
            </a:r>
            <a:r>
              <a:rPr lang="en-US" sz="1800" dirty="0"/>
              <a:t> </a:t>
            </a:r>
            <a:r>
              <a:rPr lang="en-US" sz="1800" dirty="0" smtClean="0"/>
              <a:t>MZM </a:t>
            </a:r>
            <a:r>
              <a:rPr lang="en-US" sz="1800" dirty="0"/>
              <a:t>based 8(4)-channel IQ MZM photonic integrated circuits (PIC), </a:t>
            </a:r>
            <a:r>
              <a:rPr lang="en-US" sz="1800" dirty="0" smtClean="0"/>
              <a:t>arrayed </a:t>
            </a:r>
            <a:r>
              <a:rPr lang="en-US" sz="1800" dirty="0"/>
              <a:t>waveguide grating (AWG), 1x8 </a:t>
            </a:r>
            <a:r>
              <a:rPr lang="en-US" sz="1800" dirty="0" smtClean="0"/>
              <a:t>splitter, </a:t>
            </a:r>
            <a:r>
              <a:rPr lang="en-US" sz="1800" dirty="0"/>
              <a:t>90</a:t>
            </a:r>
            <a:r>
              <a:rPr lang="en-US" sz="1800" baseline="30000" dirty="0"/>
              <a:t>0</a:t>
            </a:r>
            <a:r>
              <a:rPr lang="en-US" sz="1800" dirty="0"/>
              <a:t> hybrids and arrays of balanced </a:t>
            </a:r>
            <a:r>
              <a:rPr lang="en-US" sz="1800" dirty="0" smtClean="0"/>
              <a:t>photodetectors</a:t>
            </a:r>
          </a:p>
          <a:p>
            <a:pPr>
              <a:buFont typeface="Wingdings" panose="05000000000000000000" pitchFamily="2" charset="2"/>
              <a:buChar char="ü"/>
            </a:pPr>
            <a:endParaRPr lang="en-US" sz="1800" dirty="0" smtClean="0"/>
          </a:p>
          <a:p>
            <a:pPr>
              <a:buFont typeface="Wingdings" panose="05000000000000000000" pitchFamily="2" charset="2"/>
              <a:buChar char="ü"/>
            </a:pPr>
            <a:r>
              <a:rPr lang="en-US" sz="1800" b="1" u="sng" dirty="0"/>
              <a:t>Other valuable </a:t>
            </a:r>
            <a:r>
              <a:rPr lang="en-US" sz="1800" b="1" u="sng" dirty="0" smtClean="0"/>
              <a:t>outcomes</a:t>
            </a:r>
            <a:r>
              <a:rPr lang="en-US" sz="1800" dirty="0" smtClean="0"/>
              <a:t> </a:t>
            </a:r>
            <a:r>
              <a:rPr lang="en-US" sz="1800" dirty="0"/>
              <a:t>we can summarize as following:</a:t>
            </a:r>
            <a:endParaRPr lang="en-GB" sz="1800" dirty="0"/>
          </a:p>
          <a:p>
            <a:pPr lvl="1">
              <a:buFont typeface="Wingdings" panose="05000000000000000000" pitchFamily="2" charset="2"/>
              <a:buChar char="ü"/>
            </a:pPr>
            <a:r>
              <a:rPr lang="en-US" sz="1600" dirty="0"/>
              <a:t>Identification of the system performance limitations, in terms of achieved flexibility and bandwidth utilization improvement.</a:t>
            </a:r>
            <a:endParaRPr lang="en-GB" sz="1600" dirty="0"/>
          </a:p>
          <a:p>
            <a:pPr lvl="1">
              <a:buFont typeface="Wingdings" panose="05000000000000000000" pitchFamily="2" charset="2"/>
              <a:buChar char="ü"/>
            </a:pPr>
            <a:r>
              <a:rPr lang="en-US" sz="1600" dirty="0"/>
              <a:t>Calculation of expected implementation cost of the proposed OFDM adaptive software-defined transmitter and receiver modules in order to identify the economic benefits of the ASTRON project solutions.</a:t>
            </a:r>
            <a:endParaRPr lang="en-GB" sz="1600" dirty="0"/>
          </a:p>
          <a:p>
            <a:pPr lvl="1">
              <a:buFont typeface="Wingdings" panose="05000000000000000000" pitchFamily="2" charset="2"/>
              <a:buChar char="ü"/>
            </a:pPr>
            <a:r>
              <a:rPr lang="en-US" sz="1600" dirty="0"/>
              <a:t>Evaluation of the overall energy consumption of the ASTRON solutions to evaluate their environmental footprint. </a:t>
            </a:r>
            <a:endParaRPr lang="en-GB" sz="1600" dirty="0"/>
          </a:p>
          <a:p>
            <a:pPr lvl="1">
              <a:buFont typeface="Wingdings" panose="05000000000000000000" pitchFamily="2" charset="2"/>
              <a:buChar char="ü"/>
            </a:pPr>
            <a:r>
              <a:rPr lang="en-US" sz="1600" dirty="0"/>
              <a:t>DSP computational complexity and power consumption analysis</a:t>
            </a:r>
            <a:endParaRPr lang="en-GB" sz="1600" dirty="0"/>
          </a:p>
          <a:p>
            <a:pPr>
              <a:buFont typeface="Wingdings" panose="05000000000000000000" pitchFamily="2" charset="2"/>
              <a:buChar char="ü"/>
            </a:pPr>
            <a:endParaRPr lang="en-GB" sz="1800" dirty="0"/>
          </a:p>
          <a:p>
            <a:pPr>
              <a:buFont typeface="Wingdings" panose="05000000000000000000" pitchFamily="2" charset="2"/>
              <a:buChar char="ü"/>
            </a:pPr>
            <a:r>
              <a:rPr lang="en-US" sz="1800" dirty="0"/>
              <a:t>The ASTRON transceiver was demonstrated that is capable to: </a:t>
            </a:r>
            <a:endParaRPr lang="en-GB" sz="1800" dirty="0"/>
          </a:p>
          <a:p>
            <a:pPr lvl="1">
              <a:buFont typeface="Wingdings" panose="05000000000000000000" pitchFamily="2" charset="2"/>
              <a:buChar char="ü"/>
            </a:pPr>
            <a:r>
              <a:rPr lang="en-US" sz="1600" dirty="0"/>
              <a:t>Support 1Tbit </a:t>
            </a:r>
            <a:r>
              <a:rPr lang="en-US" sz="1600" dirty="0" err="1"/>
              <a:t>superchannel</a:t>
            </a:r>
            <a:r>
              <a:rPr lang="en-US" sz="1600" dirty="0"/>
              <a:t> transmission utilizing 200GHz spectral slot.</a:t>
            </a:r>
            <a:endParaRPr lang="en-GB" sz="1600" dirty="0"/>
          </a:p>
          <a:p>
            <a:pPr lvl="1">
              <a:buFont typeface="Wingdings" panose="05000000000000000000" pitchFamily="2" charset="2"/>
              <a:buChar char="ü"/>
            </a:pPr>
            <a:r>
              <a:rPr lang="en-US" sz="1600" dirty="0"/>
              <a:t>Support  Nyquist WDM, AO-OFDM and OS-OFDM operation with identical transceiver </a:t>
            </a:r>
            <a:r>
              <a:rPr lang="en-US" sz="1600" dirty="0" smtClean="0"/>
              <a:t>hardware</a:t>
            </a:r>
            <a:endParaRPr lang="en-GB" sz="1800" dirty="0"/>
          </a:p>
          <a:p>
            <a:pPr>
              <a:buFont typeface="Wingdings" panose="05000000000000000000" pitchFamily="2" charset="2"/>
              <a:buChar char="ü"/>
            </a:pPr>
            <a:endParaRPr lang="en-GB" sz="1600" dirty="0"/>
          </a:p>
        </p:txBody>
      </p:sp>
    </p:spTree>
    <p:extLst>
      <p:ext uri="{BB962C8B-B14F-4D97-AF65-F5344CB8AC3E}">
        <p14:creationId xmlns:p14="http://schemas.microsoft.com/office/powerpoint/2010/main" val="1988751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l-GR" dirty="0"/>
              <a:t>ASTRON WP/tasks status: </a:t>
            </a:r>
            <a:r>
              <a:rPr lang="en-US" altLang="el-GR" dirty="0" smtClean="0"/>
              <a:t/>
            </a:r>
            <a:br>
              <a:rPr lang="en-US" altLang="el-GR" dirty="0" smtClean="0"/>
            </a:br>
            <a:r>
              <a:rPr lang="en-GB" dirty="0" smtClean="0"/>
              <a:t>Optical Transmitter (WP3)</a:t>
            </a:r>
            <a:endParaRPr lang="el-GR" dirty="0"/>
          </a:p>
        </p:txBody>
      </p:sp>
      <p:sp>
        <p:nvSpPr>
          <p:cNvPr id="4" name="Content Placeholder 1"/>
          <p:cNvSpPr>
            <a:spLocks noGrp="1"/>
          </p:cNvSpPr>
          <p:nvPr>
            <p:ph idx="1"/>
          </p:nvPr>
        </p:nvSpPr>
        <p:spPr>
          <a:xfrm>
            <a:off x="395536" y="836712"/>
            <a:ext cx="8568952" cy="5616575"/>
          </a:xfrm>
        </p:spPr>
        <p:txBody>
          <a:bodyPr/>
          <a:lstStyle/>
          <a:p>
            <a:pPr lvl="0">
              <a:buFont typeface="Wingdings" panose="05000000000000000000" pitchFamily="2" charset="2"/>
              <a:buChar char="ü"/>
            </a:pPr>
            <a:r>
              <a:rPr lang="en-US" sz="1800" dirty="0"/>
              <a:t>Process development:</a:t>
            </a:r>
            <a:endParaRPr lang="en-GB" sz="1800" dirty="0"/>
          </a:p>
          <a:p>
            <a:pPr lvl="1">
              <a:buFont typeface="Wingdings" panose="05000000000000000000" pitchFamily="2" charset="2"/>
              <a:buChar char="ü"/>
            </a:pPr>
            <a:r>
              <a:rPr lang="en-US" sz="1600" dirty="0"/>
              <a:t>on </a:t>
            </a:r>
            <a:r>
              <a:rPr lang="en-US" sz="1600" dirty="0" err="1"/>
              <a:t>InP</a:t>
            </a:r>
            <a:r>
              <a:rPr lang="en-US" sz="1600" dirty="0"/>
              <a:t> substrates (e.g. alignment and stand-off features, chip bowing, fabrication and characterization of passive optical waveguide test chips), and </a:t>
            </a:r>
            <a:endParaRPr lang="en-GB" sz="1600" dirty="0"/>
          </a:p>
          <a:p>
            <a:pPr lvl="1">
              <a:buFont typeface="Wingdings" panose="05000000000000000000" pitchFamily="2" charset="2"/>
              <a:buChar char="ü"/>
            </a:pPr>
            <a:r>
              <a:rPr lang="en-US" sz="1600" dirty="0"/>
              <a:t>on glass substrates (e.g. deep level lithography, deposition/patterning of Au transmission lines, metal layers, and </a:t>
            </a:r>
            <a:r>
              <a:rPr lang="en-US" sz="1600" dirty="0" err="1"/>
              <a:t>AuSn</a:t>
            </a:r>
            <a:r>
              <a:rPr lang="en-US" sz="1600" dirty="0"/>
              <a:t> bump pads).</a:t>
            </a:r>
            <a:endParaRPr lang="en-GB" sz="1600" dirty="0"/>
          </a:p>
          <a:p>
            <a:pPr lvl="2">
              <a:buFont typeface="Wingdings" panose="05000000000000000000" pitchFamily="2" charset="2"/>
              <a:buChar char="ü"/>
            </a:pPr>
            <a:r>
              <a:rPr lang="en-US" sz="1600" dirty="0"/>
              <a:t>The particular process steps were developed for hybrid PIC-on-Glass assembly utilizing precise pick-and-place as well as flip-chip bonding techniques.</a:t>
            </a:r>
            <a:endParaRPr lang="en-GB" sz="1600" dirty="0"/>
          </a:p>
          <a:p>
            <a:pPr lvl="2">
              <a:buFont typeface="Wingdings" panose="05000000000000000000" pitchFamily="2" charset="2"/>
              <a:buChar char="ü"/>
            </a:pPr>
            <a:r>
              <a:rPr lang="en-US" sz="1600" dirty="0"/>
              <a:t>Development of a </a:t>
            </a:r>
            <a:r>
              <a:rPr lang="en-US" sz="1600" dirty="0" smtClean="0"/>
              <a:t>patentable novel </a:t>
            </a:r>
            <a:r>
              <a:rPr lang="en-US" sz="1600" dirty="0"/>
              <a:t>selective laser induced chemical etching (SLICE) process for optical glass board fabrication</a:t>
            </a:r>
            <a:endParaRPr lang="en-GB" sz="1600" dirty="0"/>
          </a:p>
          <a:p>
            <a:pPr>
              <a:buFont typeface="Wingdings" pitchFamily="2" charset="2"/>
              <a:buChar char="ü"/>
            </a:pPr>
            <a:r>
              <a:rPr lang="en-US" sz="1800" u="sng" dirty="0"/>
              <a:t>Design, fabrication and characterization of 4-channel </a:t>
            </a:r>
            <a:r>
              <a:rPr lang="en-US" sz="1800" u="sng" dirty="0" smtClean="0"/>
              <a:t>and </a:t>
            </a:r>
            <a:r>
              <a:rPr lang="en-US" sz="1800" u="sng" dirty="0"/>
              <a:t>8-channel IQ Mach-</a:t>
            </a:r>
            <a:r>
              <a:rPr lang="en-US" sz="1800" u="sng" dirty="0" err="1"/>
              <a:t>Zehnder</a:t>
            </a:r>
            <a:r>
              <a:rPr lang="en-US" sz="1800" u="sng" dirty="0"/>
              <a:t> modulator </a:t>
            </a:r>
            <a:r>
              <a:rPr lang="en-US" sz="1800" u="sng" dirty="0" err="1"/>
              <a:t>InP</a:t>
            </a:r>
            <a:r>
              <a:rPr lang="en-US" sz="1800" u="sng" dirty="0"/>
              <a:t> PICs, which for the first time </a:t>
            </a:r>
            <a:r>
              <a:rPr lang="en-US" sz="1800" u="sng" dirty="0" smtClean="0"/>
              <a:t>integrate </a:t>
            </a:r>
            <a:r>
              <a:rPr lang="en-US" sz="1800" u="sng" dirty="0"/>
              <a:t>the IQ modulator arrays and other electrical/optical </a:t>
            </a:r>
            <a:r>
              <a:rPr lang="en-US" sz="1800" u="sng" dirty="0" smtClean="0"/>
              <a:t>elements</a:t>
            </a:r>
            <a:endParaRPr lang="en-GB" sz="1800" u="sng" dirty="0"/>
          </a:p>
          <a:p>
            <a:pPr lvl="0">
              <a:buFont typeface="Wingdings" panose="05000000000000000000" pitchFamily="2" charset="2"/>
              <a:buChar char="ü"/>
            </a:pPr>
            <a:r>
              <a:rPr lang="en-US" sz="1800" dirty="0" smtClean="0"/>
              <a:t>Fabrication </a:t>
            </a:r>
            <a:r>
              <a:rPr lang="en-US" sz="1800" dirty="0"/>
              <a:t>and characterization of 8-port arrayed waveguide </a:t>
            </a:r>
            <a:r>
              <a:rPr lang="en-US" sz="1800" dirty="0" smtClean="0"/>
              <a:t>grating </a:t>
            </a:r>
            <a:r>
              <a:rPr lang="en-US" sz="1800" dirty="0"/>
              <a:t>(AWG) and 1x8 optical splitter/combiner on glass </a:t>
            </a:r>
            <a:r>
              <a:rPr lang="en-US" sz="1800" dirty="0" smtClean="0"/>
              <a:t>substrates, </a:t>
            </a:r>
            <a:r>
              <a:rPr lang="en-US" sz="1800" dirty="0"/>
              <a:t>as main passive optical transmitter building blocks</a:t>
            </a:r>
            <a:endParaRPr lang="en-GB" sz="1800" dirty="0"/>
          </a:p>
          <a:p>
            <a:pPr lvl="0">
              <a:buFont typeface="Wingdings" panose="05000000000000000000" pitchFamily="2" charset="2"/>
              <a:buChar char="ü"/>
            </a:pPr>
            <a:r>
              <a:rPr lang="en-US" sz="1800" dirty="0"/>
              <a:t>Completion of a CAD mask layout for optical glass test board fabrication</a:t>
            </a:r>
            <a:endParaRPr lang="en-GB" sz="1800" dirty="0"/>
          </a:p>
          <a:p>
            <a:pPr lvl="0">
              <a:buFont typeface="Wingdings" panose="05000000000000000000" pitchFamily="2" charset="2"/>
              <a:buChar char="ü"/>
            </a:pPr>
            <a:r>
              <a:rPr lang="en-US" sz="1800" u="sng" dirty="0" smtClean="0"/>
              <a:t>Design</a:t>
            </a:r>
            <a:r>
              <a:rPr lang="en-US" sz="1800" u="sng" dirty="0"/>
              <a:t>, fabrication and characterization of fully integrated </a:t>
            </a:r>
            <a:r>
              <a:rPr lang="en-US" sz="1800" u="sng" dirty="0" smtClean="0"/>
              <a:t>monolithic 8-channel OS-/AO-OFDM </a:t>
            </a:r>
            <a:r>
              <a:rPr lang="en-US" sz="1800" u="sng" dirty="0" err="1" smtClean="0"/>
              <a:t>InP</a:t>
            </a:r>
            <a:r>
              <a:rPr lang="en-US" sz="1800" u="sng" dirty="0" smtClean="0"/>
              <a:t> </a:t>
            </a:r>
            <a:r>
              <a:rPr lang="en-US" sz="1800" u="sng" dirty="0"/>
              <a:t>transmitter </a:t>
            </a:r>
            <a:r>
              <a:rPr lang="en-US" sz="1800" u="sng" dirty="0" smtClean="0"/>
              <a:t>PIC, for the first time, </a:t>
            </a:r>
            <a:r>
              <a:rPr lang="en-US" sz="1800" u="sng" dirty="0"/>
              <a:t>integrating </a:t>
            </a:r>
            <a:r>
              <a:rPr lang="en-US" sz="1800" u="sng" dirty="0" smtClean="0"/>
              <a:t>8 IQ </a:t>
            </a:r>
            <a:r>
              <a:rPr lang="en-US" sz="1800" u="sng" dirty="0"/>
              <a:t>modulator channels </a:t>
            </a:r>
            <a:r>
              <a:rPr lang="en-US" sz="1800" u="sng" dirty="0" smtClean="0"/>
              <a:t>and the other </a:t>
            </a:r>
            <a:r>
              <a:rPr lang="en-US" sz="1800" u="sng" dirty="0"/>
              <a:t>passive </a:t>
            </a:r>
            <a:r>
              <a:rPr lang="en-US" sz="1800" u="sng" dirty="0" err="1" smtClean="0"/>
              <a:t>Tx</a:t>
            </a:r>
            <a:r>
              <a:rPr lang="en-US" sz="1800" u="sng" dirty="0" smtClean="0"/>
              <a:t> building </a:t>
            </a:r>
            <a:r>
              <a:rPr lang="en-US" sz="1800" u="sng" dirty="0"/>
              <a:t>blocks (8-port AWG, 1x8 splitter/combiner</a:t>
            </a:r>
            <a:r>
              <a:rPr lang="en-US" sz="1800" u="sng" dirty="0" smtClean="0"/>
              <a:t>)</a:t>
            </a:r>
            <a:endParaRPr lang="el-GR" sz="1600" u="sng" dirty="0"/>
          </a:p>
        </p:txBody>
      </p:sp>
    </p:spTree>
    <p:extLst>
      <p:ext uri="{BB962C8B-B14F-4D97-AF65-F5344CB8AC3E}">
        <p14:creationId xmlns:p14="http://schemas.microsoft.com/office/powerpoint/2010/main" val="25026506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l-GR" dirty="0"/>
              <a:t>ASTRON WP/tasks status: </a:t>
            </a:r>
            <a:r>
              <a:rPr lang="en-US" altLang="el-GR" dirty="0" smtClean="0"/>
              <a:t/>
            </a:r>
            <a:br>
              <a:rPr lang="en-US" altLang="el-GR" dirty="0" smtClean="0"/>
            </a:br>
            <a:r>
              <a:rPr lang="en-US" dirty="0" smtClean="0"/>
              <a:t>Optical Coherent Receiver (WP4)</a:t>
            </a:r>
            <a:endParaRPr lang="el-GR" dirty="0"/>
          </a:p>
        </p:txBody>
      </p:sp>
      <p:sp>
        <p:nvSpPr>
          <p:cNvPr id="4" name="Content Placeholder 3"/>
          <p:cNvSpPr>
            <a:spLocks noGrp="1"/>
          </p:cNvSpPr>
          <p:nvPr>
            <p:ph idx="1"/>
          </p:nvPr>
        </p:nvSpPr>
        <p:spPr>
          <a:xfrm>
            <a:off x="323528" y="1053455"/>
            <a:ext cx="8640960" cy="5471889"/>
          </a:xfrm>
        </p:spPr>
        <p:txBody>
          <a:bodyPr/>
          <a:lstStyle/>
          <a:p>
            <a:pPr algn="just">
              <a:spcBef>
                <a:spcPts val="0"/>
              </a:spcBef>
              <a:buFont typeface="Wingdings" panose="05000000000000000000" pitchFamily="2" charset="2"/>
              <a:buChar char="ü"/>
            </a:pPr>
            <a:r>
              <a:rPr lang="en-GB" sz="2000" u="sng" dirty="0" smtClean="0"/>
              <a:t>Designed, fabricated and characterized balanced </a:t>
            </a:r>
            <a:r>
              <a:rPr lang="en-GB" sz="2000" u="sng" dirty="0" err="1"/>
              <a:t>InP</a:t>
            </a:r>
            <a:r>
              <a:rPr lang="en-GB" sz="2000" u="sng" dirty="0"/>
              <a:t> based 25 Gb/s photodiode arrays with a monolithically integrated backside lens and an optimized RF </a:t>
            </a:r>
            <a:r>
              <a:rPr lang="en-GB" sz="2000" u="sng" dirty="0" smtClean="0"/>
              <a:t>layout</a:t>
            </a:r>
          </a:p>
          <a:p>
            <a:pPr algn="just">
              <a:spcBef>
                <a:spcPts val="0"/>
              </a:spcBef>
              <a:buFont typeface="Wingdings" panose="05000000000000000000" pitchFamily="2" charset="2"/>
              <a:buChar char="ü"/>
            </a:pPr>
            <a:r>
              <a:rPr lang="en-GB" sz="2000" dirty="0" smtClean="0"/>
              <a:t>Fabrication </a:t>
            </a:r>
            <a:r>
              <a:rPr lang="en-GB" sz="2000" dirty="0"/>
              <a:t>and </a:t>
            </a:r>
            <a:r>
              <a:rPr lang="en-GB" sz="2000" dirty="0" smtClean="0"/>
              <a:t>testing </a:t>
            </a:r>
            <a:r>
              <a:rPr lang="en-GB" sz="2000" dirty="0"/>
              <a:t>of the </a:t>
            </a:r>
            <a:r>
              <a:rPr lang="en-GB" sz="2000" dirty="0" smtClean="0"/>
              <a:t>single </a:t>
            </a:r>
            <a:r>
              <a:rPr lang="en-GB" sz="2000" dirty="0"/>
              <a:t>channel </a:t>
            </a:r>
            <a:r>
              <a:rPr lang="en-GB" sz="2000" dirty="0" smtClean="0"/>
              <a:t>Rx test boards</a:t>
            </a:r>
          </a:p>
          <a:p>
            <a:pPr lvl="1" algn="just">
              <a:spcBef>
                <a:spcPts val="0"/>
              </a:spcBef>
              <a:buFont typeface="Wingdings" panose="05000000000000000000" pitchFamily="2" charset="2"/>
              <a:buChar char="ü"/>
            </a:pPr>
            <a:r>
              <a:rPr lang="en-GB" sz="1600" dirty="0" smtClean="0"/>
              <a:t>For </a:t>
            </a:r>
            <a:r>
              <a:rPr lang="en-GB" sz="1600" dirty="0"/>
              <a:t>the final receiver board the insertion losses of the waveguide structures and the light coupling of the 45° mirror to the lens of the photodiodes will have to be </a:t>
            </a:r>
            <a:r>
              <a:rPr lang="en-GB" sz="1600" dirty="0" smtClean="0"/>
              <a:t>improved</a:t>
            </a:r>
            <a:endParaRPr lang="en-GB" sz="1600" dirty="0"/>
          </a:p>
          <a:p>
            <a:pPr algn="just">
              <a:spcBef>
                <a:spcPts val="0"/>
              </a:spcBef>
              <a:buFont typeface="Wingdings" panose="05000000000000000000" pitchFamily="2" charset="2"/>
              <a:buChar char="ü"/>
            </a:pPr>
            <a:r>
              <a:rPr lang="en-GB" sz="2000" dirty="0"/>
              <a:t>Design and fabrication of waveguide structures on the silica motherboard via mask-less 3D ultrafast laser inscription were </a:t>
            </a:r>
            <a:r>
              <a:rPr lang="en-GB" sz="2000" dirty="0" smtClean="0"/>
              <a:t>developed</a:t>
            </a:r>
          </a:p>
          <a:p>
            <a:pPr algn="just">
              <a:spcBef>
                <a:spcPts val="0"/>
              </a:spcBef>
              <a:buFont typeface="Wingdings" panose="05000000000000000000" pitchFamily="2" charset="2"/>
              <a:buChar char="ü"/>
            </a:pPr>
            <a:r>
              <a:rPr lang="en-GB" sz="2000" dirty="0" smtClean="0"/>
              <a:t>Cascaded </a:t>
            </a:r>
            <a:r>
              <a:rPr lang="en-GB" sz="2000" dirty="0"/>
              <a:t>1x2 MMI splitters were used to produce a passive 1x8 power splitter with 0.8 dB excess loss per junction and output power uniformity of 0.5 </a:t>
            </a:r>
            <a:r>
              <a:rPr lang="en-GB" sz="2000" dirty="0" smtClean="0"/>
              <a:t>dB </a:t>
            </a:r>
          </a:p>
          <a:p>
            <a:pPr algn="just">
              <a:spcBef>
                <a:spcPts val="0"/>
              </a:spcBef>
              <a:buFont typeface="Wingdings" panose="05000000000000000000" pitchFamily="2" charset="2"/>
              <a:buChar char="ü"/>
            </a:pPr>
            <a:r>
              <a:rPr lang="en-GB" sz="2000" u="sng" dirty="0" smtClean="0"/>
              <a:t>AWGs </a:t>
            </a:r>
            <a:r>
              <a:rPr lang="en-GB" sz="2000" u="sng" dirty="0"/>
              <a:t>were fabricated which produced a super-channel with the required 25 GHz carrier spacing and 200 GHz </a:t>
            </a:r>
            <a:r>
              <a:rPr lang="en-GB" sz="2000" u="sng" dirty="0" smtClean="0"/>
              <a:t>FSR</a:t>
            </a:r>
          </a:p>
          <a:p>
            <a:pPr lvl="1" algn="just">
              <a:spcBef>
                <a:spcPts val="0"/>
              </a:spcBef>
              <a:buFont typeface="Wingdings" panose="05000000000000000000" pitchFamily="2" charset="2"/>
              <a:buChar char="ü"/>
            </a:pPr>
            <a:r>
              <a:rPr lang="en-GB" sz="1600" dirty="0" smtClean="0"/>
              <a:t>Crosstalk </a:t>
            </a:r>
            <a:r>
              <a:rPr lang="en-GB" sz="1600" dirty="0"/>
              <a:t>between nearest neighbour AWG channels is measured between -2.5 and -5 </a:t>
            </a:r>
            <a:r>
              <a:rPr lang="en-GB" sz="1600" dirty="0" smtClean="0"/>
              <a:t>dB</a:t>
            </a:r>
          </a:p>
          <a:p>
            <a:pPr algn="just">
              <a:spcBef>
                <a:spcPts val="0"/>
              </a:spcBef>
              <a:buFont typeface="Wingdings" panose="05000000000000000000" pitchFamily="2" charset="2"/>
              <a:buChar char="ü"/>
            </a:pPr>
            <a:r>
              <a:rPr lang="en-GB" sz="2000" u="sng" dirty="0" smtClean="0"/>
              <a:t>A </a:t>
            </a:r>
            <a:r>
              <a:rPr lang="en-GB" sz="2000" u="sng" dirty="0"/>
              <a:t>90° hybrid design based on MMI couplers </a:t>
            </a:r>
            <a:r>
              <a:rPr lang="en-GB" sz="2000" u="sng" dirty="0" smtClean="0"/>
              <a:t>was proposed and the </a:t>
            </a:r>
            <a:r>
              <a:rPr lang="en-GB" sz="2000" u="sng" dirty="0"/>
              <a:t>fabricated device shown to have maximum phase-error of 8.9° and insertion loss of </a:t>
            </a:r>
            <a:r>
              <a:rPr lang="en-GB" sz="2000" u="sng" dirty="0" smtClean="0"/>
              <a:t>1.4dB</a:t>
            </a:r>
            <a:endParaRPr lang="en-GB" sz="2000" u="sng" dirty="0"/>
          </a:p>
          <a:p>
            <a:pPr algn="just">
              <a:spcBef>
                <a:spcPts val="0"/>
              </a:spcBef>
              <a:buFont typeface="Wingdings" panose="05000000000000000000" pitchFamily="2" charset="2"/>
              <a:buChar char="ü"/>
            </a:pPr>
            <a:r>
              <a:rPr lang="en-GB" sz="2000" dirty="0"/>
              <a:t>The final ASTRON receiver silica motherboard is currently in fabrication </a:t>
            </a:r>
            <a:r>
              <a:rPr lang="en-GB" sz="2000" dirty="0" smtClean="0"/>
              <a:t>phase</a:t>
            </a:r>
            <a:endParaRPr lang="el-GR" sz="2000" dirty="0"/>
          </a:p>
        </p:txBody>
      </p:sp>
    </p:spTree>
    <p:extLst>
      <p:ext uri="{BB962C8B-B14F-4D97-AF65-F5344CB8AC3E}">
        <p14:creationId xmlns:p14="http://schemas.microsoft.com/office/powerpoint/2010/main" val="5341102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l-GR" dirty="0"/>
              <a:t>ASTRON WP/tasks status: </a:t>
            </a:r>
            <a:r>
              <a:rPr lang="en-US" altLang="el-GR" dirty="0" smtClean="0"/>
              <a:t/>
            </a:r>
            <a:br>
              <a:rPr lang="en-US" altLang="el-GR" dirty="0" smtClean="0"/>
            </a:br>
            <a:r>
              <a:rPr lang="en-GB" dirty="0" smtClean="0"/>
              <a:t>Software defined Signal Processing &amp; Modulation (WP5)</a:t>
            </a:r>
            <a:endParaRPr lang="el-GR" dirty="0"/>
          </a:p>
        </p:txBody>
      </p:sp>
      <p:sp>
        <p:nvSpPr>
          <p:cNvPr id="4" name="Content Placeholder 3"/>
          <p:cNvSpPr>
            <a:spLocks noGrp="1"/>
          </p:cNvSpPr>
          <p:nvPr>
            <p:ph idx="1"/>
          </p:nvPr>
        </p:nvSpPr>
        <p:spPr>
          <a:xfrm>
            <a:off x="611560" y="980777"/>
            <a:ext cx="8352928" cy="5616575"/>
          </a:xfrm>
        </p:spPr>
        <p:txBody>
          <a:bodyPr/>
          <a:lstStyle/>
          <a:p>
            <a:pPr>
              <a:buFont typeface="Wingdings" panose="05000000000000000000" pitchFamily="2" charset="2"/>
              <a:buChar char="ü"/>
            </a:pPr>
            <a:r>
              <a:rPr lang="en-GB" sz="1800" u="sng" dirty="0"/>
              <a:t>Various DSP and FEC algorithms were </a:t>
            </a:r>
            <a:r>
              <a:rPr lang="en-GB" sz="1800" u="sng" dirty="0" smtClean="0"/>
              <a:t>developed and evaluated </a:t>
            </a:r>
            <a:r>
              <a:rPr lang="en-GB" sz="1800" u="sng" dirty="0"/>
              <a:t>for different types of super-channel schemes and associated parameters. </a:t>
            </a:r>
            <a:endParaRPr lang="en-GB" sz="1800" u="sng" dirty="0" smtClean="0"/>
          </a:p>
          <a:p>
            <a:pPr>
              <a:buFont typeface="Wingdings" panose="05000000000000000000" pitchFamily="2" charset="2"/>
              <a:buChar char="ü"/>
            </a:pPr>
            <a:r>
              <a:rPr lang="en-GB" sz="1800" u="sng" dirty="0" smtClean="0"/>
              <a:t>The </a:t>
            </a:r>
            <a:r>
              <a:rPr lang="en-GB" sz="1800" u="sng" dirty="0"/>
              <a:t>operation of the required signal processing algorithms (DSP &amp; FEC) was validated in software-defined </a:t>
            </a:r>
            <a:r>
              <a:rPr lang="en-GB" sz="1800" u="sng" dirty="0" smtClean="0"/>
              <a:t>reconfigurable hardware platforms </a:t>
            </a:r>
            <a:r>
              <a:rPr lang="en-GB" sz="1800" u="sng" dirty="0"/>
              <a:t>based on signal processing modules which can enable the transceiver to be flexible in terms of modulation format, bit rate and ratio of FEC overhead to payload.</a:t>
            </a:r>
          </a:p>
          <a:p>
            <a:pPr>
              <a:buFont typeface="Wingdings" panose="05000000000000000000" pitchFamily="2" charset="2"/>
              <a:buChar char="ü"/>
            </a:pPr>
            <a:r>
              <a:rPr lang="en-GB" sz="1800" dirty="0" smtClean="0"/>
              <a:t>The </a:t>
            </a:r>
            <a:r>
              <a:rPr lang="en-GB" sz="1800" dirty="0"/>
              <a:t>ASTRON transceiver was demonstrated </a:t>
            </a:r>
            <a:r>
              <a:rPr lang="en-GB" sz="1800" dirty="0" smtClean="0"/>
              <a:t>to be capable </a:t>
            </a:r>
            <a:r>
              <a:rPr lang="en-GB" sz="1800" dirty="0"/>
              <a:t>to: </a:t>
            </a:r>
          </a:p>
          <a:p>
            <a:pPr lvl="1">
              <a:buFont typeface="Wingdings" panose="05000000000000000000" pitchFamily="2" charset="2"/>
              <a:buChar char="ü"/>
            </a:pPr>
            <a:r>
              <a:rPr lang="en-GB" sz="1600" dirty="0"/>
              <a:t>switch between QPSK and 16-QAM (therefore, it offers a trade-off between capacity and reach), as well with IM-DD signals,</a:t>
            </a:r>
          </a:p>
          <a:p>
            <a:pPr lvl="1">
              <a:buFont typeface="Wingdings" panose="05000000000000000000" pitchFamily="2" charset="2"/>
              <a:buChar char="ü"/>
            </a:pPr>
            <a:r>
              <a:rPr lang="en-GB" sz="1600" dirty="0"/>
              <a:t>operate with different constellations across the sub-channels (so as to deal with the frequency dependent SNR), </a:t>
            </a:r>
          </a:p>
          <a:p>
            <a:pPr lvl="1">
              <a:buFont typeface="Wingdings" panose="05000000000000000000" pitchFamily="2" charset="2"/>
              <a:buChar char="ü"/>
            </a:pPr>
            <a:r>
              <a:rPr lang="en-GB" sz="1600" dirty="0"/>
              <a:t>demonstrate both Nyquist WDM, AO-OFDM and OS-OFDM operation with identical transceiver hardware, </a:t>
            </a:r>
          </a:p>
          <a:p>
            <a:pPr lvl="1">
              <a:buFont typeface="Wingdings" panose="05000000000000000000" pitchFamily="2" charset="2"/>
              <a:buChar char="ü"/>
            </a:pPr>
            <a:r>
              <a:rPr lang="en-GB" sz="1600" dirty="0"/>
              <a:t>support different numbers of sub-channels (ranging from 1 up to 15) constituting the super-channel (in order to offer change in bandwidth allocation and super-channel capacity),</a:t>
            </a:r>
          </a:p>
          <a:p>
            <a:pPr lvl="1">
              <a:buFont typeface="Wingdings" panose="05000000000000000000" pitchFamily="2" charset="2"/>
              <a:buChar char="ü"/>
            </a:pPr>
            <a:r>
              <a:rPr lang="en-GB" sz="1600" dirty="0"/>
              <a:t>reconfigure the FEC code dynamically (within some tens of </a:t>
            </a:r>
            <a:r>
              <a:rPr lang="en-GB" sz="1600" dirty="0" err="1"/>
              <a:t>ms</a:t>
            </a:r>
            <a:r>
              <a:rPr lang="en-GB" sz="1600" dirty="0"/>
              <a:t>) in order to modify its features and change the effective number of useful information bits transmitted, the net coding gain and the reach of the super-channel</a:t>
            </a:r>
          </a:p>
          <a:p>
            <a:endParaRPr lang="el-GR" sz="1600" dirty="0"/>
          </a:p>
        </p:txBody>
      </p:sp>
    </p:spTree>
    <p:extLst>
      <p:ext uri="{BB962C8B-B14F-4D97-AF65-F5344CB8AC3E}">
        <p14:creationId xmlns:p14="http://schemas.microsoft.com/office/powerpoint/2010/main" val="30677330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9&quot;/&gt;&lt;/object&gt;&lt;object type=&quot;3&quot; unique_id=&quot;10005&quot;&gt;&lt;property id=&quot;20148&quot; value=&quot;5&quot;/&gt;&lt;property id=&quot;20300&quot; value=&quot;Slide 2 - &amp;quot;WP2: System Architecture and Requirements&amp;quot;&quot;/&gt;&lt;property id=&quot;20307&quot; value=&quot;261&quot;/&gt;&lt;/object&gt;&lt;object type=&quot;3&quot; unique_id=&quot;10006&quot;&gt;&lt;property id=&quot;20148&quot; value=&quot;5&quot;/&gt;&lt;property id=&quot;20300&quot; value=&quot;Slide 3 - &amp;quot;WP2: Progress/Issues&amp;quot;&quot;/&gt;&lt;property id=&quot;20307&quot; value=&quot;268&quot;/&gt;&lt;/object&gt;&lt;object type=&quot;3&quot; unique_id=&quot;10007&quot;&gt;&lt;property id=&quot;20148&quot; value=&quot;5&quot;/&gt;&lt;property id=&quot;20300&quot; value=&quot;Slide 4 - &amp;quot;WP2: Progress/Issues&amp;quot;&quot;/&gt;&lt;property id=&quot;20307&quot; value=&quot;275&quot;/&gt;&lt;/object&gt;&lt;object type=&quot;3&quot; unique_id=&quot;10008&quot;&gt;&lt;property id=&quot;20148&quot; value=&quot;5&quot;/&gt;&lt;property id=&quot;20300&quot; value=&quot;Slide 5 - &amp;quot;WP2: Progress/Issues&amp;quot;&quot;/&gt;&lt;property id=&quot;20307&quot; value=&quot;276&quot;/&gt;&lt;/object&gt;&lt;object type=&quot;3&quot; unique_id=&quot;10009&quot;&gt;&lt;property id=&quot;20148&quot; value=&quot;5&quot;/&gt;&lt;property id=&quot;20300&quot; value=&quot;Slide 6 - &amp;quot;WP3: Optical Transmitter&amp;quot;&quot;/&gt;&lt;property id=&quot;20307&quot; value=&quot;262&quot;/&gt;&lt;/object&gt;&lt;object type=&quot;3&quot; unique_id=&quot;10010&quot;&gt;&lt;property id=&quot;20148&quot; value=&quot;5&quot;/&gt;&lt;property id=&quot;20300&quot; value=&quot;Slide 7 - &amp;quot;WP3: Progress/Issues&amp;quot;&quot;/&gt;&lt;property id=&quot;20307&quot; value=&quot;269&quot;/&gt;&lt;/object&gt;&lt;object type=&quot;3&quot; unique_id=&quot;10011&quot;&gt;&lt;property id=&quot;20148&quot; value=&quot;5&quot;/&gt;&lt;property id=&quot;20300&quot; value=&quot;Slide 8 - &amp;quot;WP3: Progress/Issues&amp;quot;&quot;/&gt;&lt;property id=&quot;20307&quot; value=&quot;273&quot;/&gt;&lt;/object&gt;&lt;object type=&quot;3&quot; unique_id=&quot;10012&quot;&gt;&lt;property id=&quot;20148&quot; value=&quot;5&quot;/&gt;&lt;property id=&quot;20300&quot; value=&quot;Slide 9 - &amp;quot;WP3: Progress/Issues&amp;quot;&quot;/&gt;&lt;property id=&quot;20307&quot; value=&quot;274&quot;/&gt;&lt;/object&gt;&lt;object type=&quot;3&quot; unique_id=&quot;10013&quot;&gt;&lt;property id=&quot;20148&quot; value=&quot;5&quot;/&gt;&lt;property id=&quot;20300&quot; value=&quot;Slide 10 - &amp;quot;WP4: Optical Coherent Receiver&amp;quot;&quot;/&gt;&lt;property id=&quot;20307&quot; value=&quot;263&quot;/&gt;&lt;/object&gt;&lt;object type=&quot;3&quot; unique_id=&quot;10014&quot;&gt;&lt;property id=&quot;20148&quot; value=&quot;5&quot;/&gt;&lt;property id=&quot;20300&quot; value=&quot;Slide 11 - &amp;quot;WP4: Progress/Issues&amp;quot;&quot;/&gt;&lt;property id=&quot;20307&quot; value=&quot;270&quot;/&gt;&lt;/object&gt;&lt;object type=&quot;3&quot; unique_id=&quot;10015&quot;&gt;&lt;property id=&quot;20148&quot; value=&quot;5&quot;/&gt;&lt;property id=&quot;20300&quot; value=&quot;Slide 12 - &amp;quot;WP5: Software defined Signal Processing, Modulation and Control&amp;quot;&quot;/&gt;&lt;property id=&quot;20307&quot; value=&quot;264&quot;/&gt;&lt;/object&gt;&lt;object type=&quot;3&quot; unique_id=&quot;10016&quot;&gt;&lt;property id=&quot;20148&quot; value=&quot;5&quot;/&gt;&lt;property id=&quot;20300&quot; value=&quot;Slide 13 - &amp;quot;WP5: Progress/Issues&amp;quot;&quot;/&gt;&lt;property id=&quot;20307&quot; value=&quot;267&quot;/&gt;&lt;/object&gt;&lt;object type=&quot;3&quot; unique_id=&quot;10017&quot;&gt;&lt;property id=&quot;20148&quot; value=&quot;5&quot;/&gt;&lt;property id=&quot;20300&quot; value=&quot;Slide 14 - &amp;quot;WP6: Integration and Performance Evaluation&amp;quot;&quot;/&gt;&lt;property id=&quot;20307&quot; value=&quot;265&quot;/&gt;&lt;/object&gt;&lt;object type=&quot;3&quot; unique_id=&quot;10018&quot;&gt;&lt;property id=&quot;20148&quot; value=&quot;5&quot;/&gt;&lt;property id=&quot;20300&quot; value=&quot;Slide 15 - &amp;quot;WP6: Progress/Issues&amp;quot;&quot;/&gt;&lt;property id=&quot;20307&quot; value=&quot;271&quot;/&gt;&lt;/object&gt;&lt;object type=&quot;3&quot; unique_id=&quot;10019&quot;&gt;&lt;property id=&quot;20148&quot; value=&quot;5&quot;/&gt;&lt;property id=&quot;20300&quot; value=&quot;Slide 16 - &amp;quot;WP7: Dissemination, Exploitation and Standardisation&amp;quot;&quot;/&gt;&lt;property id=&quot;20307&quot; value=&quot;266&quot;/&gt;&lt;/object&gt;&lt;object type=&quot;3&quot; unique_id=&quot;10020&quot;&gt;&lt;property id=&quot;20148&quot; value=&quot;5&quot;/&gt;&lt;property id=&quot;20300&quot; value=&quot;Slide 17 - &amp;quot;WP7: Progress/Issues&amp;quot;&quot;/&gt;&lt;property id=&quot;20307&quot; value=&quot;272&quot;/&gt;&lt;/object&gt;&lt;/object&gt;&lt;/object&gt;&lt;/database&gt;"/>
  <p:tag name="SECTOMILLISECCONVERTED" val="1"/>
</p:tagLst>
</file>

<file path=ppt/theme/theme1.xml><?xml version="1.0" encoding="utf-8"?>
<a:theme xmlns:a="http://schemas.openxmlformats.org/drawingml/2006/main" name="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Black"/>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17089</TotalTime>
  <Words>4020</Words>
  <Application>Microsoft Office PowerPoint</Application>
  <PresentationFormat>Προβολή στην οθόνη (4:3)</PresentationFormat>
  <Paragraphs>827</Paragraphs>
  <Slides>56</Slides>
  <Notes>4</Notes>
  <HiddenSlides>0</HiddenSlides>
  <MMClips>0</MMClips>
  <ScaleCrop>false</ScaleCrop>
  <HeadingPairs>
    <vt:vector size="8" baseType="variant">
      <vt:variant>
        <vt:lpstr>Γραμματοσειρές που χρησιμοποιούνται</vt:lpstr>
      </vt:variant>
      <vt:variant>
        <vt:i4>9</vt:i4>
      </vt:variant>
      <vt:variant>
        <vt:lpstr>Θέμα</vt:lpstr>
      </vt:variant>
      <vt:variant>
        <vt:i4>1</vt:i4>
      </vt:variant>
      <vt:variant>
        <vt:lpstr>Ενσωματωμένοι διακομιστές OLE</vt:lpstr>
      </vt:variant>
      <vt:variant>
        <vt:i4>2</vt:i4>
      </vt:variant>
      <vt:variant>
        <vt:lpstr>Τίτλοι διαφανειών</vt:lpstr>
      </vt:variant>
      <vt:variant>
        <vt:i4>56</vt:i4>
      </vt:variant>
    </vt:vector>
  </HeadingPairs>
  <TitlesOfParts>
    <vt:vector size="68" baseType="lpstr">
      <vt:lpstr>ＭＳ Ｐゴシック</vt:lpstr>
      <vt:lpstr>ＭＳ Ｐゴシック</vt:lpstr>
      <vt:lpstr>Arial</vt:lpstr>
      <vt:lpstr>Arial Black</vt:lpstr>
      <vt:lpstr>Calibri</vt:lpstr>
      <vt:lpstr>DIN Mittelschrift Std</vt:lpstr>
      <vt:lpstr>Symbol</vt:lpstr>
      <vt:lpstr>Times New Roman</vt:lpstr>
      <vt:lpstr>Wingdings</vt:lpstr>
      <vt:lpstr>Default Design</vt:lpstr>
      <vt:lpstr>Visio</vt:lpstr>
      <vt:lpstr>Acrobat Document</vt:lpstr>
      <vt:lpstr>Παρουσίαση του PowerPoint</vt:lpstr>
      <vt:lpstr>Presentation Overview</vt:lpstr>
      <vt:lpstr>       </vt:lpstr>
      <vt:lpstr>Παρουσίαση του PowerPoint</vt:lpstr>
      <vt:lpstr>Παρουσίαση του PowerPoint</vt:lpstr>
      <vt:lpstr>ASTRON WP/tasks status:  System Architecture and Requirements (WP2)</vt:lpstr>
      <vt:lpstr>ASTRON WP/tasks status:  Optical Transmitter (WP3)</vt:lpstr>
      <vt:lpstr>ASTRON WP/tasks status:  Optical Coherent Receiver (WP4)</vt:lpstr>
      <vt:lpstr>ASTRON WP/tasks status:  Software defined Signal Processing &amp; Modulation (WP5)</vt:lpstr>
      <vt:lpstr>ASTRON WP/tasks status:  Integration and Overall Performance Evaluation (WP6)</vt:lpstr>
      <vt:lpstr>ASTRON WP/tasks status:  Dissemination, Exploitation and Standardisation (WP7)</vt:lpstr>
      <vt:lpstr>Selected OS-OFDM and AO-OFDM high level schemes </vt:lpstr>
      <vt:lpstr>Alternative scheme: Time-Frequency Packing</vt:lpstr>
      <vt:lpstr>AO-OFDM Evaluation Results</vt:lpstr>
      <vt:lpstr>OS-OFDM Evaluation Results</vt:lpstr>
      <vt:lpstr>Time-Frequency Packing Evaluation Results</vt:lpstr>
      <vt:lpstr>Παρουσίαση του PowerPoint</vt:lpstr>
      <vt:lpstr>ASTRON OS-OFDM transceiver cost &amp; power consumption (long-haul applications)</vt:lpstr>
      <vt:lpstr>ASTRON AO-OFDM transceiver cost &amp; power consumption (short-haul applications)</vt:lpstr>
      <vt:lpstr>Παρουσίαση του PowerPoint</vt:lpstr>
      <vt:lpstr>Transmitter specifications</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ASTRON Receiver specifications</vt:lpstr>
      <vt:lpstr>       </vt:lpstr>
      <vt:lpstr>Παρουσίαση του PowerPoint</vt:lpstr>
      <vt:lpstr>Παρουσίαση του PowerPoint</vt:lpstr>
      <vt:lpstr>Παρουσίαση του PowerPoint</vt:lpstr>
      <vt:lpstr>       </vt:lpstr>
      <vt:lpstr>Παρουσίαση του PowerPoint</vt:lpstr>
      <vt:lpstr>Παρουσίαση του PowerPoint</vt:lpstr>
      <vt:lpstr>Novel sub-banded Rx DSP ASIC architecture</vt:lpstr>
      <vt:lpstr>Παρουσίαση του PowerPoint</vt:lpstr>
      <vt:lpstr>Live Terabit SuperChannel over DFN network</vt:lpstr>
      <vt:lpstr>Experiment over Bezeq’s submarine network</vt:lpstr>
      <vt:lpstr>FPGA hardware implementation architecture</vt:lpstr>
      <vt:lpstr>Current Overall Real-Time Setup</vt:lpstr>
      <vt:lpstr>Real-Time Experimental Results (ECOC’16)</vt:lpstr>
      <vt:lpstr>       </vt:lpstr>
      <vt:lpstr>UCL testbed loop experiments</vt:lpstr>
      <vt:lpstr>Παρουσίαση του PowerPoint</vt:lpstr>
      <vt:lpstr>Comparison performance of the IVSTF-NLE in multi-band detection scheme (ECOC 2016)</vt:lpstr>
      <vt:lpstr>Experimental results of coherent AO-OFDM using conventional DSP after 41km</vt:lpstr>
      <vt:lpstr>FEC Design Space Exploration</vt:lpstr>
      <vt:lpstr>Low-complexity QC-LDPC Encoder Implementation in Reconfigurable Logic </vt:lpstr>
      <vt:lpstr>Design of QC-LDPC Decoder</vt:lpstr>
      <vt:lpstr>Dynamic reconfiguration of the FEC codes</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Marianna</dc:creator>
  <cp:lastModifiedBy>Athanasios Theocharidis</cp:lastModifiedBy>
  <cp:revision>761</cp:revision>
  <dcterms:created xsi:type="dcterms:W3CDTF">1601-01-01T00:00:00Z</dcterms:created>
  <dcterms:modified xsi:type="dcterms:W3CDTF">2016-07-28T08:40:53Z</dcterms:modified>
</cp:coreProperties>
</file>